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925800" cy="8963025"/>
  <p:notesSz cx="8963025" cy="15925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5925800" cy="8963025"/>
          </a:xfrm>
          <a:custGeom>
            <a:avLst/>
            <a:gdLst/>
            <a:ahLst/>
            <a:cxnLst/>
            <a:rect l="0" t="0" r="r" b="b"/>
            <a:pathLst>
              <a:path w="1672000" h="941000" stroke="0" extrusionOk="0">
                <a:moveTo>
                  <a:pt x="1672000" y="0"/>
                </a:moveTo>
                <a:lnTo>
                  <a:pt x="1672000" y="941000"/>
                </a:lnTo>
                <a:lnTo>
                  <a:pt x="0" y="941000"/>
                </a:lnTo>
                <a:lnTo>
                  <a:pt x="0" y="0"/>
                </a:lnTo>
                <a:lnTo>
                  <a:pt x="16720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201"/>
          <p:cNvSpPr/>
          <p:nvPr/>
        </p:nvSpPr>
        <p:spPr>
          <a:xfrm>
            <a:off x="5929302" y="3722106"/>
            <a:ext cx="247815" cy="212341"/>
          </a:xfrm>
          <a:custGeom>
            <a:avLst/>
            <a:gdLst/>
            <a:ahLst/>
            <a:cxnLst/>
            <a:rect l="0" t="0" r="r" b="b"/>
            <a:pathLst>
              <a:path w="26017" h="22293" stroke="0" extrusionOk="0">
                <a:moveTo>
                  <a:pt x="60" y="21601"/>
                </a:moveTo>
                <a:lnTo>
                  <a:pt x="12676" y="212"/>
                </a:lnTo>
                <a:cubicBezTo>
                  <a:pt x="12753" y="80"/>
                  <a:pt x="12894" y="0"/>
                  <a:pt x="13047" y="0"/>
                </a:cubicBezTo>
                <a:cubicBezTo>
                  <a:pt x="13199" y="0"/>
                  <a:pt x="13340" y="81"/>
                  <a:pt x="13417" y="213"/>
                </a:cubicBezTo>
                <a:lnTo>
                  <a:pt x="25958" y="21646"/>
                </a:lnTo>
                <a:cubicBezTo>
                  <a:pt x="26036" y="21779"/>
                  <a:pt x="26037" y="21944"/>
                  <a:pt x="25960" y="22077"/>
                </a:cubicBezTo>
                <a:cubicBezTo>
                  <a:pt x="25883" y="22211"/>
                  <a:pt x="25741" y="22293"/>
                  <a:pt x="25587" y="22293"/>
                </a:cubicBezTo>
                <a:lnTo>
                  <a:pt x="429" y="22249"/>
                </a:lnTo>
                <a:cubicBezTo>
                  <a:pt x="275" y="22249"/>
                  <a:pt x="133" y="22166"/>
                  <a:pt x="56" y="22032"/>
                </a:cubicBezTo>
                <a:cubicBezTo>
                  <a:pt x="-20" y="21898"/>
                  <a:pt x="-19" y="21734"/>
                  <a:pt x="60" y="21601"/>
                </a:cubicBezTo>
                <a:close/>
              </a:path>
            </a:pathLst>
          </a:custGeom>
          <a:solidFill>
            <a:srgbClr val="0A885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203"/>
          <p:cNvSpPr/>
          <p:nvPr/>
        </p:nvSpPr>
        <p:spPr>
          <a:xfrm>
            <a:off x="10988413" y="3720565"/>
            <a:ext cx="245616" cy="214038"/>
          </a:xfrm>
          <a:custGeom>
            <a:avLst/>
            <a:gdLst/>
            <a:ahLst/>
            <a:cxnLst/>
            <a:rect l="0" t="0" r="r" b="b"/>
            <a:pathLst>
              <a:path w="25786" h="22471" stroke="0" extrusionOk="0">
                <a:moveTo>
                  <a:pt x="25347" y="22427"/>
                </a:moveTo>
                <a:lnTo>
                  <a:pt x="441" y="22471"/>
                </a:lnTo>
                <a:cubicBezTo>
                  <a:pt x="284" y="22471"/>
                  <a:pt x="138" y="22388"/>
                  <a:pt x="59" y="22252"/>
                </a:cubicBezTo>
                <a:cubicBezTo>
                  <a:pt x="-20" y="22116"/>
                  <a:pt x="-20" y="21948"/>
                  <a:pt x="59" y="21812"/>
                </a:cubicBezTo>
                <a:lnTo>
                  <a:pt x="12475" y="221"/>
                </a:lnTo>
                <a:cubicBezTo>
                  <a:pt x="12553" y="84"/>
                  <a:pt x="12698" y="0"/>
                  <a:pt x="12855" y="0"/>
                </a:cubicBezTo>
                <a:cubicBezTo>
                  <a:pt x="13012" y="0"/>
                  <a:pt x="13158" y="83"/>
                  <a:pt x="13237" y="219"/>
                </a:cubicBezTo>
                <a:lnTo>
                  <a:pt x="25727" y="21767"/>
                </a:lnTo>
                <a:cubicBezTo>
                  <a:pt x="25806" y="21903"/>
                  <a:pt x="25806" y="22070"/>
                  <a:pt x="25728" y="22207"/>
                </a:cubicBezTo>
                <a:cubicBezTo>
                  <a:pt x="25650" y="22343"/>
                  <a:pt x="25504" y="22427"/>
                  <a:pt x="25347" y="22427"/>
                </a:cubicBezTo>
                <a:close/>
              </a:path>
            </a:pathLst>
          </a:custGeom>
          <a:solidFill>
            <a:srgbClr val="0A885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204"/>
          <p:cNvSpPr/>
          <p:nvPr/>
        </p:nvSpPr>
        <p:spPr>
          <a:xfrm>
            <a:off x="869842" y="3723080"/>
            <a:ext cx="245586" cy="210437"/>
          </a:xfrm>
          <a:custGeom>
            <a:avLst/>
            <a:gdLst/>
            <a:ahLst/>
            <a:cxnLst/>
            <a:rect l="0" t="0" r="r" b="b"/>
            <a:pathLst>
              <a:path w="25783" h="22093" stroke="0" extrusionOk="0">
                <a:moveTo>
                  <a:pt x="83" y="21072"/>
                </a:moveTo>
                <a:lnTo>
                  <a:pt x="12494" y="288"/>
                </a:lnTo>
                <a:cubicBezTo>
                  <a:pt x="12601" y="108"/>
                  <a:pt x="12795" y="-1"/>
                  <a:pt x="13004" y="0"/>
                </a:cubicBezTo>
                <a:cubicBezTo>
                  <a:pt x="13213" y="1"/>
                  <a:pt x="13405" y="112"/>
                  <a:pt x="13511" y="293"/>
                </a:cubicBezTo>
                <a:lnTo>
                  <a:pt x="25703" y="21206"/>
                </a:lnTo>
                <a:cubicBezTo>
                  <a:pt x="25810" y="21389"/>
                  <a:pt x="25810" y="21615"/>
                  <a:pt x="25704" y="21798"/>
                </a:cubicBezTo>
                <a:cubicBezTo>
                  <a:pt x="25598" y="21982"/>
                  <a:pt x="25402" y="22094"/>
                  <a:pt x="25190" y="22093"/>
                </a:cubicBezTo>
                <a:lnTo>
                  <a:pt x="587" y="21964"/>
                </a:lnTo>
                <a:cubicBezTo>
                  <a:pt x="375" y="21963"/>
                  <a:pt x="180" y="21849"/>
                  <a:pt x="76" y="21664"/>
                </a:cubicBezTo>
                <a:cubicBezTo>
                  <a:pt x="-28" y="21480"/>
                  <a:pt x="-25" y="21254"/>
                  <a:pt x="83" y="21072"/>
                </a:cubicBezTo>
                <a:close/>
              </a:path>
            </a:pathLst>
          </a:custGeom>
          <a:solidFill>
            <a:srgbClr val="0A885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274"/>
          <p:cNvSpPr/>
          <p:nvPr/>
        </p:nvSpPr>
        <p:spPr>
          <a:xfrm>
            <a:off x="2029902" y="5447630"/>
            <a:ext cx="4766281" cy="1932054"/>
          </a:xfrm>
          <a:custGeom>
            <a:avLst/>
            <a:gdLst/>
            <a:ahLst/>
            <a:cxnLst/>
            <a:rect l="0" t="0" r="r" b="b"/>
            <a:pathLst>
              <a:path w="500397" h="202840" stroke="0" extrusionOk="0">
                <a:moveTo>
                  <a:pt x="175037" y="191580"/>
                </a:moveTo>
                <a:lnTo>
                  <a:pt x="175047" y="191610"/>
                </a:lnTo>
                <a:cubicBezTo>
                  <a:pt x="175068" y="191666"/>
                  <a:pt x="175060" y="191728"/>
                  <a:pt x="175027" y="191778"/>
                </a:cubicBezTo>
                <a:cubicBezTo>
                  <a:pt x="174993" y="191827"/>
                  <a:pt x="174937" y="191858"/>
                  <a:pt x="174877" y="191860"/>
                </a:cubicBezTo>
                <a:lnTo>
                  <a:pt x="1917" y="192000"/>
                </a:lnTo>
                <a:cubicBezTo>
                  <a:pt x="1612" y="192000"/>
                  <a:pt x="1319" y="192121"/>
                  <a:pt x="1104" y="192337"/>
                </a:cubicBezTo>
                <a:cubicBezTo>
                  <a:pt x="888" y="192553"/>
                  <a:pt x="767" y="192845"/>
                  <a:pt x="767" y="193150"/>
                </a:cubicBezTo>
                <a:lnTo>
                  <a:pt x="767" y="202740"/>
                </a:lnTo>
                <a:cubicBezTo>
                  <a:pt x="767" y="202767"/>
                  <a:pt x="756" y="202792"/>
                  <a:pt x="738" y="202811"/>
                </a:cubicBezTo>
                <a:cubicBezTo>
                  <a:pt x="719" y="202830"/>
                  <a:pt x="693" y="202840"/>
                  <a:pt x="667" y="202840"/>
                </a:cubicBezTo>
                <a:lnTo>
                  <a:pt x="297" y="202840"/>
                </a:lnTo>
                <a:cubicBezTo>
                  <a:pt x="218" y="202840"/>
                  <a:pt x="143" y="202809"/>
                  <a:pt x="88" y="202755"/>
                </a:cubicBezTo>
                <a:cubicBezTo>
                  <a:pt x="34" y="202700"/>
                  <a:pt x="4" y="202626"/>
                  <a:pt x="7" y="202550"/>
                </a:cubicBezTo>
                <a:lnTo>
                  <a:pt x="317" y="191290"/>
                </a:lnTo>
                <a:quadBezTo>
                  <a:pt x="317" y="191280"/>
                  <a:pt x="317" y="191270"/>
                </a:quadBezTo>
                <a:cubicBezTo>
                  <a:pt x="-253" y="181170"/>
                  <a:pt x="407" y="170380"/>
                  <a:pt x="397" y="161520"/>
                </a:cubicBezTo>
                <a:quadBezTo>
                  <a:pt x="357" y="134700"/>
                  <a:pt x="137" y="123570"/>
                </a:quadBezTo>
                <a:quadBezTo>
                  <a:pt x="67" y="120140"/>
                  <a:pt x="197" y="116070"/>
                </a:quadBezTo>
                <a:quadBezTo>
                  <a:pt x="387" y="110220"/>
                  <a:pt x="367" y="108570"/>
                </a:quadBezTo>
                <a:cubicBezTo>
                  <a:pt x="227" y="96620"/>
                  <a:pt x="597" y="83540"/>
                  <a:pt x="147" y="71990"/>
                </a:cubicBezTo>
                <a:quadBezTo>
                  <a:pt x="-113" y="65360"/>
                  <a:pt x="87" y="61200"/>
                </a:quadBezTo>
                <a:cubicBezTo>
                  <a:pt x="587" y="50660"/>
                  <a:pt x="47" y="36350"/>
                  <a:pt x="387" y="30040"/>
                </a:cubicBezTo>
                <a:quadBezTo>
                  <a:pt x="537" y="27230"/>
                  <a:pt x="217" y="15110"/>
                </a:quadBezTo>
                <a:quadBezTo>
                  <a:pt x="47" y="8560"/>
                  <a:pt x="327" y="160"/>
                </a:quadBezTo>
                <a:cubicBezTo>
                  <a:pt x="330" y="115"/>
                  <a:pt x="350" y="73"/>
                  <a:pt x="384" y="43"/>
                </a:cubicBezTo>
                <a:cubicBezTo>
                  <a:pt x="418" y="13"/>
                  <a:pt x="462" y="-2"/>
                  <a:pt x="507" y="0"/>
                </a:cubicBezTo>
                <a:cubicBezTo>
                  <a:pt x="540" y="0"/>
                  <a:pt x="567" y="27"/>
                  <a:pt x="567" y="60"/>
                </a:cubicBezTo>
                <a:lnTo>
                  <a:pt x="767" y="17370"/>
                </a:lnTo>
                <a:cubicBezTo>
                  <a:pt x="772" y="17869"/>
                  <a:pt x="1183" y="18270"/>
                  <a:pt x="1687" y="18270"/>
                </a:cubicBezTo>
                <a:lnTo>
                  <a:pt x="499867" y="18270"/>
                </a:lnTo>
                <a:cubicBezTo>
                  <a:pt x="500008" y="18270"/>
                  <a:pt x="500142" y="18327"/>
                  <a:pt x="500242" y="18428"/>
                </a:cubicBezTo>
                <a:cubicBezTo>
                  <a:pt x="500341" y="18530"/>
                  <a:pt x="500397" y="18667"/>
                  <a:pt x="500397" y="18810"/>
                </a:cubicBezTo>
                <a:lnTo>
                  <a:pt x="500397" y="57110"/>
                </a:lnTo>
                <a:cubicBezTo>
                  <a:pt x="500397" y="57280"/>
                  <a:pt x="500331" y="57443"/>
                  <a:pt x="500212" y="57563"/>
                </a:cubicBezTo>
                <a:cubicBezTo>
                  <a:pt x="500094" y="57683"/>
                  <a:pt x="499934" y="57750"/>
                  <a:pt x="499767" y="57750"/>
                </a:cubicBezTo>
                <a:lnTo>
                  <a:pt x="1697" y="57750"/>
                </a:lnTo>
                <a:cubicBezTo>
                  <a:pt x="1445" y="57750"/>
                  <a:pt x="1203" y="57851"/>
                  <a:pt x="1025" y="58031"/>
                </a:cubicBezTo>
                <a:cubicBezTo>
                  <a:pt x="847" y="58212"/>
                  <a:pt x="747" y="58456"/>
                  <a:pt x="747" y="58710"/>
                </a:cubicBezTo>
                <a:lnTo>
                  <a:pt x="747" y="74150"/>
                </a:lnTo>
                <a:cubicBezTo>
                  <a:pt x="747" y="74416"/>
                  <a:pt x="851" y="74670"/>
                  <a:pt x="1037" y="74857"/>
                </a:cubicBezTo>
                <a:cubicBezTo>
                  <a:pt x="1223" y="75045"/>
                  <a:pt x="1474" y="75150"/>
                  <a:pt x="1737" y="75150"/>
                </a:cubicBezTo>
                <a:lnTo>
                  <a:pt x="384657" y="75150"/>
                </a:lnTo>
                <a:cubicBezTo>
                  <a:pt x="384988" y="75150"/>
                  <a:pt x="385257" y="75414"/>
                  <a:pt x="385257" y="75740"/>
                </a:cubicBezTo>
                <a:lnTo>
                  <a:pt x="385257" y="113780"/>
                </a:lnTo>
                <a:cubicBezTo>
                  <a:pt x="385257" y="114134"/>
                  <a:pt x="384970" y="114420"/>
                  <a:pt x="384617" y="114420"/>
                </a:cubicBezTo>
                <a:lnTo>
                  <a:pt x="1827" y="114420"/>
                </a:lnTo>
                <a:cubicBezTo>
                  <a:pt x="1564" y="114420"/>
                  <a:pt x="1313" y="114525"/>
                  <a:pt x="1127" y="114710"/>
                </a:cubicBezTo>
                <a:cubicBezTo>
                  <a:pt x="941" y="114896"/>
                  <a:pt x="837" y="115148"/>
                  <a:pt x="837" y="115410"/>
                </a:cubicBezTo>
                <a:lnTo>
                  <a:pt x="837" y="131690"/>
                </a:lnTo>
                <a:cubicBezTo>
                  <a:pt x="837" y="131926"/>
                  <a:pt x="931" y="132153"/>
                  <a:pt x="1098" y="132320"/>
                </a:cubicBezTo>
                <a:cubicBezTo>
                  <a:pt x="1265" y="132487"/>
                  <a:pt x="1491" y="132580"/>
                  <a:pt x="1727" y="132580"/>
                </a:cubicBezTo>
                <a:lnTo>
                  <a:pt x="290847" y="132580"/>
                </a:lnTo>
                <a:cubicBezTo>
                  <a:pt x="291350" y="132580"/>
                  <a:pt x="291757" y="132983"/>
                  <a:pt x="291757" y="133480"/>
                </a:cubicBezTo>
                <a:lnTo>
                  <a:pt x="291757" y="171260"/>
                </a:lnTo>
                <a:cubicBezTo>
                  <a:pt x="291757" y="171478"/>
                  <a:pt x="291671" y="171686"/>
                  <a:pt x="291517" y="171840"/>
                </a:cubicBezTo>
                <a:cubicBezTo>
                  <a:pt x="291363" y="171994"/>
                  <a:pt x="291154" y="172080"/>
                  <a:pt x="290937" y="172080"/>
                </a:cubicBezTo>
                <a:lnTo>
                  <a:pt x="1757" y="172080"/>
                </a:lnTo>
                <a:cubicBezTo>
                  <a:pt x="1188" y="172080"/>
                  <a:pt x="727" y="172546"/>
                  <a:pt x="727" y="173120"/>
                </a:cubicBezTo>
                <a:lnTo>
                  <a:pt x="727" y="191070"/>
                </a:lnTo>
                <a:cubicBezTo>
                  <a:pt x="727" y="191269"/>
                  <a:pt x="888" y="191430"/>
                  <a:pt x="1087" y="191430"/>
                </a:cubicBezTo>
                <a:lnTo>
                  <a:pt x="174847" y="191360"/>
                </a:lnTo>
                <a:cubicBezTo>
                  <a:pt x="174901" y="191360"/>
                  <a:pt x="174952" y="191384"/>
                  <a:pt x="174988" y="191426"/>
                </a:cubicBezTo>
                <a:cubicBezTo>
                  <a:pt x="175024" y="191468"/>
                  <a:pt x="175042" y="191524"/>
                  <a:pt x="175037" y="191580"/>
                </a:cubicBezTo>
                <a:close/>
              </a:path>
            </a:pathLst>
          </a:custGeom>
          <a:solidFill>
            <a:srgbClr val="388BD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285"/>
          <p:cNvSpPr/>
          <p:nvPr/>
        </p:nvSpPr>
        <p:spPr>
          <a:xfrm>
            <a:off x="9391555" y="5692902"/>
            <a:ext cx="129540" cy="129540"/>
          </a:xfrm>
          <a:custGeom>
            <a:avLst/>
            <a:gdLst/>
            <a:ahLst/>
            <a:cxnLst/>
            <a:rect l="0" t="0" r="r" b="b"/>
            <a:pathLst>
              <a:path w="13600" h="13600" stroke="0" extrusionOk="0">
                <a:moveTo>
                  <a:pt x="13600" y="6800"/>
                </a:moveTo>
                <a:cubicBezTo>
                  <a:pt x="13600" y="8603"/>
                  <a:pt x="12884" y="10333"/>
                  <a:pt x="11608" y="11608"/>
                </a:cubicBezTo>
                <a:cubicBezTo>
                  <a:pt x="10333" y="12884"/>
                  <a:pt x="8603" y="13600"/>
                  <a:pt x="6800" y="13600"/>
                </a:cubicBezTo>
                <a:cubicBezTo>
                  <a:pt x="4997" y="13600"/>
                  <a:pt x="3267" y="12884"/>
                  <a:pt x="1992" y="11608"/>
                </a:cubicBezTo>
                <a:cubicBezTo>
                  <a:pt x="716" y="10333"/>
                  <a:pt x="0" y="8603"/>
                  <a:pt x="0" y="6800"/>
                </a:cubicBezTo>
                <a:cubicBezTo>
                  <a:pt x="0" y="3044"/>
                  <a:pt x="3044" y="0"/>
                  <a:pt x="6800" y="0"/>
                </a:cubicBezTo>
                <a:cubicBezTo>
                  <a:pt x="8603" y="0"/>
                  <a:pt x="10333" y="716"/>
                  <a:pt x="11608" y="1992"/>
                </a:cubicBezTo>
                <a:cubicBezTo>
                  <a:pt x="12884" y="3267"/>
                  <a:pt x="13600" y="4997"/>
                  <a:pt x="13600" y="6800"/>
                </a:cubicBezTo>
                <a:close/>
              </a:path>
            </a:pathLst>
          </a:custGeom>
          <a:solidFill>
            <a:srgbClr val="388BD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355"/>
          <p:cNvSpPr/>
          <p:nvPr/>
        </p:nvSpPr>
        <p:spPr>
          <a:xfrm>
            <a:off x="9391235" y="6333095"/>
            <a:ext cx="129813" cy="128349"/>
          </a:xfrm>
          <a:custGeom>
            <a:avLst/>
            <a:gdLst/>
            <a:ahLst/>
            <a:cxnLst/>
            <a:rect l="0" t="0" r="r" b="b"/>
            <a:pathLst>
              <a:path w="13629" h="13475" stroke="0" extrusionOk="0">
                <a:moveTo>
                  <a:pt x="12913" y="3644"/>
                </a:moveTo>
                <a:cubicBezTo>
                  <a:pt x="14590" y="6948"/>
                  <a:pt x="13218" y="11013"/>
                  <a:pt x="9849" y="12722"/>
                </a:cubicBezTo>
                <a:cubicBezTo>
                  <a:pt x="8232" y="13543"/>
                  <a:pt x="6360" y="13700"/>
                  <a:pt x="4647" y="13158"/>
                </a:cubicBezTo>
                <a:cubicBezTo>
                  <a:pt x="2934" y="12616"/>
                  <a:pt x="1519" y="11420"/>
                  <a:pt x="714" y="9833"/>
                </a:cubicBezTo>
                <a:cubicBezTo>
                  <a:pt x="-91" y="8246"/>
                  <a:pt x="-221" y="6398"/>
                  <a:pt x="354" y="4695"/>
                </a:cubicBezTo>
                <a:cubicBezTo>
                  <a:pt x="928" y="2993"/>
                  <a:pt x="2160" y="1575"/>
                  <a:pt x="3778" y="754"/>
                </a:cubicBezTo>
                <a:cubicBezTo>
                  <a:pt x="7147" y="-955"/>
                  <a:pt x="11237" y="339"/>
                  <a:pt x="12913" y="3644"/>
                </a:cubicBezTo>
                <a:close/>
              </a:path>
            </a:pathLst>
          </a:custGeom>
          <a:solidFill>
            <a:srgbClr val="388BD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430"/>
          <p:cNvSpPr/>
          <p:nvPr/>
        </p:nvSpPr>
        <p:spPr>
          <a:xfrm>
            <a:off x="9392317" y="6979920"/>
            <a:ext cx="128778" cy="128778"/>
          </a:xfrm>
          <a:custGeom>
            <a:avLst/>
            <a:gdLst/>
            <a:ahLst/>
            <a:cxnLst/>
            <a:rect l="0" t="0" r="r" b="b"/>
            <a:pathLst>
              <a:path w="13520" h="13520" stroke="0" extrusionOk="0">
                <a:moveTo>
                  <a:pt x="13520" y="6760"/>
                </a:moveTo>
                <a:cubicBezTo>
                  <a:pt x="13520" y="8553"/>
                  <a:pt x="12808" y="10272"/>
                  <a:pt x="11540" y="11540"/>
                </a:cubicBezTo>
                <a:cubicBezTo>
                  <a:pt x="10272" y="12808"/>
                  <a:pt x="8553" y="13520"/>
                  <a:pt x="6760" y="13520"/>
                </a:cubicBezTo>
                <a:cubicBezTo>
                  <a:pt x="4967" y="13520"/>
                  <a:pt x="3248" y="12808"/>
                  <a:pt x="1980" y="11540"/>
                </a:cubicBezTo>
                <a:cubicBezTo>
                  <a:pt x="712" y="10272"/>
                  <a:pt x="0" y="8553"/>
                  <a:pt x="0" y="6760"/>
                </a:cubicBezTo>
                <a:cubicBezTo>
                  <a:pt x="0" y="4967"/>
                  <a:pt x="712" y="3248"/>
                  <a:pt x="1980" y="1980"/>
                </a:cubicBezTo>
                <a:cubicBezTo>
                  <a:pt x="3248" y="712"/>
                  <a:pt x="4967" y="0"/>
                  <a:pt x="6760" y="0"/>
                </a:cubicBezTo>
                <a:cubicBezTo>
                  <a:pt x="8553" y="0"/>
                  <a:pt x="10272" y="712"/>
                  <a:pt x="11540" y="1980"/>
                </a:cubicBezTo>
                <a:cubicBezTo>
                  <a:pt x="12808" y="3248"/>
                  <a:pt x="13520" y="4967"/>
                  <a:pt x="13520" y="6760"/>
                </a:cubicBezTo>
                <a:close/>
              </a:path>
            </a:pathLst>
          </a:custGeom>
          <a:solidFill>
            <a:srgbClr val="388BD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463"/>
          <p:cNvSpPr/>
          <p:nvPr/>
        </p:nvSpPr>
        <p:spPr>
          <a:xfrm>
            <a:off x="3701224" y="7268909"/>
            <a:ext cx="4517232" cy="114109"/>
          </a:xfrm>
          <a:custGeom>
            <a:avLst/>
            <a:gdLst/>
            <a:ahLst/>
            <a:cxnLst/>
            <a:rect l="0" t="0" r="r" b="b"/>
            <a:pathLst>
              <a:path w="474250" h="11980" stroke="0" extrusionOk="0">
                <a:moveTo>
                  <a:pt x="180" y="0"/>
                </a:moveTo>
                <a:lnTo>
                  <a:pt x="474070" y="0"/>
                </a:lnTo>
                <a:cubicBezTo>
                  <a:pt x="474169" y="0"/>
                  <a:pt x="474250" y="81"/>
                  <a:pt x="474250" y="180"/>
                </a:cubicBezTo>
                <a:lnTo>
                  <a:pt x="474250" y="11700"/>
                </a:lnTo>
                <a:cubicBezTo>
                  <a:pt x="474250" y="11799"/>
                  <a:pt x="474169" y="11880"/>
                  <a:pt x="474070" y="11880"/>
                </a:cubicBezTo>
                <a:lnTo>
                  <a:pt x="473580" y="11880"/>
                </a:lnTo>
                <a:cubicBezTo>
                  <a:pt x="473481" y="11880"/>
                  <a:pt x="473400" y="11799"/>
                  <a:pt x="473400" y="11700"/>
                </a:cubicBezTo>
                <a:lnTo>
                  <a:pt x="473400" y="1250"/>
                </a:lnTo>
                <a:cubicBezTo>
                  <a:pt x="473400" y="1151"/>
                  <a:pt x="473319" y="1070"/>
                  <a:pt x="473220" y="1070"/>
                </a:cubicBezTo>
                <a:lnTo>
                  <a:pt x="312280" y="1070"/>
                </a:lnTo>
                <a:cubicBezTo>
                  <a:pt x="312181" y="1070"/>
                  <a:pt x="312100" y="1151"/>
                  <a:pt x="312100" y="1250"/>
                </a:cubicBezTo>
                <a:lnTo>
                  <a:pt x="312100" y="11800"/>
                </a:lnTo>
                <a:cubicBezTo>
                  <a:pt x="312100" y="11899"/>
                  <a:pt x="312019" y="11980"/>
                  <a:pt x="311920" y="11980"/>
                </a:cubicBezTo>
                <a:lnTo>
                  <a:pt x="311310" y="11980"/>
                </a:lnTo>
                <a:cubicBezTo>
                  <a:pt x="311211" y="11980"/>
                  <a:pt x="311130" y="11899"/>
                  <a:pt x="311130" y="11800"/>
                </a:cubicBezTo>
                <a:lnTo>
                  <a:pt x="311130" y="1220"/>
                </a:lnTo>
                <a:cubicBezTo>
                  <a:pt x="311130" y="1121"/>
                  <a:pt x="311049" y="1040"/>
                  <a:pt x="310950" y="1040"/>
                </a:cubicBezTo>
                <a:lnTo>
                  <a:pt x="149770" y="1040"/>
                </a:lnTo>
                <a:cubicBezTo>
                  <a:pt x="149671" y="1040"/>
                  <a:pt x="149590" y="1121"/>
                  <a:pt x="149590" y="1220"/>
                </a:cubicBezTo>
                <a:lnTo>
                  <a:pt x="149590" y="11700"/>
                </a:lnTo>
                <a:cubicBezTo>
                  <a:pt x="149590" y="11799"/>
                  <a:pt x="149509" y="11880"/>
                  <a:pt x="149410" y="11880"/>
                </a:cubicBezTo>
                <a:lnTo>
                  <a:pt x="148980" y="11880"/>
                </a:lnTo>
                <a:cubicBezTo>
                  <a:pt x="148881" y="11880"/>
                  <a:pt x="148800" y="11799"/>
                  <a:pt x="148800" y="11700"/>
                </a:cubicBezTo>
                <a:lnTo>
                  <a:pt x="148800" y="1120"/>
                </a:lnTo>
                <a:cubicBezTo>
                  <a:pt x="148800" y="1021"/>
                  <a:pt x="148719" y="940"/>
                  <a:pt x="148620" y="940"/>
                </a:cubicBezTo>
                <a:lnTo>
                  <a:pt x="180" y="940"/>
                </a:lnTo>
                <a:cubicBezTo>
                  <a:pt x="132" y="940"/>
                  <a:pt x="86" y="921"/>
                  <a:pt x="53" y="887"/>
                </a:cubicBezTo>
                <a:cubicBezTo>
                  <a:pt x="19" y="854"/>
                  <a:pt x="0" y="808"/>
                  <a:pt x="0" y="760"/>
                </a:cubicBezTo>
                <a:lnTo>
                  <a:pt x="0" y="180"/>
                </a:lnTo>
                <a:cubicBezTo>
                  <a:pt x="0" y="132"/>
                  <a:pt x="19" y="86"/>
                  <a:pt x="53" y="53"/>
                </a:cubicBezTo>
                <a:cubicBezTo>
                  <a:pt x="86" y="19"/>
                  <a:pt x="132" y="0"/>
                  <a:pt x="180" y="0"/>
                </a:cubicBezTo>
                <a:close/>
              </a:path>
            </a:pathLst>
          </a:custGeom>
          <a:solidFill>
            <a:srgbClr val="388BD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-464"/>
          <p:cNvSpPr/>
          <p:nvPr/>
        </p:nvSpPr>
        <p:spPr>
          <a:xfrm>
            <a:off x="3576238" y="7288915"/>
            <a:ext cx="6704" cy="92385"/>
          </a:xfrm>
          <a:custGeom>
            <a:avLst/>
            <a:gdLst/>
            <a:ahLst/>
            <a:cxnLst/>
            <a:rect l="0" t="0" r="r" b="b"/>
            <a:pathLst>
              <a:path w="704" h="9699" stroke="0" extrusionOk="0">
                <a:moveTo>
                  <a:pt x="560" y="9433"/>
                </a:moveTo>
                <a:cubicBezTo>
                  <a:pt x="559" y="9505"/>
                  <a:pt x="529" y="9573"/>
                  <a:pt x="478" y="9623"/>
                </a:cubicBezTo>
                <a:cubicBezTo>
                  <a:pt x="426" y="9673"/>
                  <a:pt x="357" y="9700"/>
                  <a:pt x="286" y="9699"/>
                </a:cubicBezTo>
                <a:lnTo>
                  <a:pt x="266" y="9699"/>
                </a:lnTo>
                <a:cubicBezTo>
                  <a:pt x="194" y="9698"/>
                  <a:pt x="126" y="9668"/>
                  <a:pt x="76" y="9617"/>
                </a:cubicBezTo>
                <a:cubicBezTo>
                  <a:pt x="26" y="9565"/>
                  <a:pt x="-1" y="9496"/>
                  <a:pt x="0" y="9425"/>
                </a:cubicBezTo>
                <a:lnTo>
                  <a:pt x="144" y="266"/>
                </a:lnTo>
                <a:cubicBezTo>
                  <a:pt x="145" y="194"/>
                  <a:pt x="175" y="126"/>
                  <a:pt x="226" y="76"/>
                </a:cubicBezTo>
                <a:cubicBezTo>
                  <a:pt x="277" y="26"/>
                  <a:pt x="347" y="-1"/>
                  <a:pt x="418" y="0"/>
                </a:cubicBezTo>
                <a:lnTo>
                  <a:pt x="438" y="0"/>
                </a:lnTo>
                <a:cubicBezTo>
                  <a:pt x="587" y="3"/>
                  <a:pt x="706" y="125"/>
                  <a:pt x="704" y="275"/>
                </a:cubicBezTo>
                <a:lnTo>
                  <a:pt x="560" y="9433"/>
                </a:lnTo>
                <a:close/>
              </a:path>
            </a:pathLst>
          </a:custGeom>
          <a:solidFill>
            <a:srgbClr val="5C657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line-0-word-0"/>
          <p:cNvSpPr/>
          <p:nvPr/>
        </p:nvSpPr>
        <p:spPr>
          <a:xfrm>
            <a:off x="511084" y="446928"/>
            <a:ext cx="7301568" cy="66993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4584" baseline="0" b="1" spc="0" dirty="0">
                <a:solidFill>
                  <a:srgbClr val="022246"/>
                </a:solidFill>
                <a:latin typeface="Arial"/>
                <a:ea typeface="Arial"/>
              </a:rPr>
              <a:t>Q2 2026 | Business review</a:t>
            </a:r>
          </a:p>
        </p:txBody>
      </p:sp>
      <p:sp>
        <p:nvSpPr>
          <p:cNvPr id="13" name="line-1-word-0"/>
          <p:cNvSpPr/>
          <p:nvPr/>
        </p:nvSpPr>
        <p:spPr>
          <a:xfrm>
            <a:off x="13711099" y="510203"/>
            <a:ext cx="1753677" cy="36120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410" baseline="0" b="1" spc="0" dirty="0">
                <a:solidFill>
                  <a:srgbClr val="022246"/>
                </a:solidFill>
                <a:latin typeface="Arial"/>
                <a:ea typeface="Arial"/>
              </a:rPr>
              <a:t>HarborDesk</a:t>
            </a:r>
          </a:p>
        </p:txBody>
      </p:sp>
      <p:sp>
        <p:nvSpPr>
          <p:cNvPr id="14" name="line-2-word-0"/>
          <p:cNvSpPr/>
          <p:nvPr/>
        </p:nvSpPr>
        <p:spPr>
          <a:xfrm>
            <a:off x="511213" y="1207438"/>
            <a:ext cx="7624839" cy="39045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616" baseline="0" b="0" spc="0" dirty="0">
                <a:solidFill>
                  <a:srgbClr val="5c6574"/>
                </a:solidFill>
                <a:latin typeface="Arial"/>
                <a:ea typeface="Arial"/>
              </a:rPr>
              <a:t>Commercial performance and next-quarter priorities</a:t>
            </a:r>
          </a:p>
        </p:txBody>
      </p:sp>
      <p:sp>
        <p:nvSpPr>
          <p:cNvPr id="15" name="line-3-word-0"/>
          <p:cNvSpPr/>
          <p:nvPr/>
        </p:nvSpPr>
        <p:spPr>
          <a:xfrm>
            <a:off x="852139" y="2321981"/>
            <a:ext cx="561513" cy="30634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023" baseline="0" b="0" spc="0" dirty="0">
                <a:solidFill>
                  <a:srgbClr val="5c6574"/>
                </a:solidFill>
                <a:latin typeface="Arial"/>
                <a:ea typeface="Arial"/>
              </a:rPr>
              <a:t>ARR</a:t>
            </a:r>
          </a:p>
        </p:txBody>
      </p:sp>
      <p:sp>
        <p:nvSpPr>
          <p:cNvPr id="16" name="line-4-word-0"/>
          <p:cNvSpPr/>
          <p:nvPr/>
        </p:nvSpPr>
        <p:spPr>
          <a:xfrm>
            <a:off x="10987754" y="2294692"/>
            <a:ext cx="2034508" cy="34608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303" baseline="0" b="0" spc="0" dirty="0">
                <a:solidFill>
                  <a:srgbClr val="5c6574"/>
                </a:solidFill>
                <a:latin typeface="Arial"/>
                <a:ea typeface="Arial"/>
              </a:rPr>
              <a:t>New customers</a:t>
            </a:r>
          </a:p>
        </p:txBody>
      </p:sp>
      <p:sp>
        <p:nvSpPr>
          <p:cNvPr id="17" name="line-5-word-0"/>
          <p:cNvSpPr/>
          <p:nvPr/>
        </p:nvSpPr>
        <p:spPr>
          <a:xfrm>
            <a:off x="5928059" y="2289525"/>
            <a:ext cx="2875901" cy="3512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339" baseline="0" b="0" spc="0" dirty="0">
                <a:solidFill>
                  <a:srgbClr val="5c6574"/>
                </a:solidFill>
                <a:latin typeface="Arial"/>
                <a:ea typeface="Arial"/>
              </a:rPr>
              <a:t>Net revenue retention</a:t>
            </a:r>
          </a:p>
        </p:txBody>
      </p:sp>
      <p:sp>
        <p:nvSpPr>
          <p:cNvPr id="18" name="line-6-word-0"/>
          <p:cNvSpPr/>
          <p:nvPr/>
        </p:nvSpPr>
        <p:spPr>
          <a:xfrm>
            <a:off x="862507" y="2731761"/>
            <a:ext cx="2046237" cy="83459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5744" baseline="0" b="1" spc="0" dirty="0">
                <a:solidFill>
                  <a:srgbClr val="022246"/>
                </a:solidFill>
                <a:latin typeface="Arial"/>
                <a:ea typeface="Arial"/>
              </a:rPr>
              <a:t>$2.4M</a:t>
            </a:r>
          </a:p>
        </p:txBody>
      </p:sp>
      <p:sp>
        <p:nvSpPr>
          <p:cNvPr id="19" name="line-7-word-0"/>
          <p:cNvSpPr/>
          <p:nvPr/>
        </p:nvSpPr>
        <p:spPr>
          <a:xfrm>
            <a:off x="11011566" y="2754255"/>
            <a:ext cx="1198039" cy="80928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5566" baseline="0" b="1" spc="0" dirty="0">
                <a:solidFill>
                  <a:srgbClr val="022246"/>
                </a:solidFill>
                <a:latin typeface="Arial"/>
                <a:ea typeface="Arial"/>
              </a:rPr>
              <a:t>146</a:t>
            </a:r>
          </a:p>
        </p:txBody>
      </p:sp>
      <p:sp>
        <p:nvSpPr>
          <p:cNvPr id="20" name="line-8-word-0"/>
          <p:cNvSpPr/>
          <p:nvPr/>
        </p:nvSpPr>
        <p:spPr>
          <a:xfrm>
            <a:off x="5951643" y="2770746"/>
            <a:ext cx="1743702" cy="77312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5311" baseline="0" b="1" spc="0" dirty="0">
                <a:solidFill>
                  <a:srgbClr val="022246"/>
                </a:solidFill>
                <a:latin typeface="Arial"/>
                <a:ea typeface="Arial"/>
              </a:rPr>
              <a:t>108%</a:t>
            </a:r>
          </a:p>
        </p:txBody>
      </p:sp>
      <p:sp>
        <p:nvSpPr>
          <p:cNvPr id="21" name="line-9-word-0"/>
          <p:cNvSpPr/>
          <p:nvPr/>
        </p:nvSpPr>
        <p:spPr>
          <a:xfrm>
            <a:off x="11384889" y="3679399"/>
            <a:ext cx="1449808" cy="3370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240" baseline="0" b="1" spc="0" dirty="0">
                <a:solidFill>
                  <a:srgbClr val="0a8858"/>
                </a:solidFill>
                <a:latin typeface="Arial"/>
                <a:ea typeface="Arial"/>
              </a:rPr>
              <a:t>+18% QoQ</a:t>
            </a:r>
          </a:p>
        </p:txBody>
      </p:sp>
      <p:sp>
        <p:nvSpPr>
          <p:cNvPr id="22" name="line-10-word-0"/>
          <p:cNvSpPr/>
          <p:nvPr/>
        </p:nvSpPr>
        <p:spPr>
          <a:xfrm>
            <a:off x="6326489" y="3672439"/>
            <a:ext cx="1519815" cy="33190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203" baseline="0" b="1" spc="0" dirty="0">
                <a:solidFill>
                  <a:srgbClr val="0a8858"/>
                </a:solidFill>
                <a:latin typeface="Arial"/>
                <a:ea typeface="Arial"/>
              </a:rPr>
              <a:t>+3 pts QoQ</a:t>
            </a:r>
          </a:p>
        </p:txBody>
      </p:sp>
      <p:sp>
        <p:nvSpPr>
          <p:cNvPr id="23" name="line-11-word-0"/>
          <p:cNvSpPr/>
          <p:nvPr/>
        </p:nvSpPr>
        <p:spPr>
          <a:xfrm>
            <a:off x="1268561" y="3677657"/>
            <a:ext cx="1454554" cy="33811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247" baseline="0" b="1" spc="0" dirty="0">
                <a:solidFill>
                  <a:srgbClr val="0a8858"/>
                </a:solidFill>
                <a:latin typeface="Arial"/>
                <a:ea typeface="Arial"/>
              </a:rPr>
              <a:t>+12% QoQ</a:t>
            </a:r>
          </a:p>
        </p:txBody>
      </p:sp>
      <p:sp>
        <p:nvSpPr>
          <p:cNvPr id="24" name="line-12-word-0"/>
          <p:cNvSpPr/>
          <p:nvPr/>
        </p:nvSpPr>
        <p:spPr>
          <a:xfrm>
            <a:off x="852860" y="4926437"/>
            <a:ext cx="3668657" cy="3355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229" baseline="0" b="1" spc="0" dirty="0">
                <a:solidFill>
                  <a:srgbClr val="022246"/>
                </a:solidFill>
                <a:latin typeface="Arial"/>
                <a:ea typeface="Arial"/>
              </a:rPr>
              <a:t>New customers by channel</a:t>
            </a:r>
          </a:p>
        </p:txBody>
      </p:sp>
      <p:sp>
        <p:nvSpPr>
          <p:cNvPr id="25" name="line-13-word-0"/>
          <p:cNvSpPr/>
          <p:nvPr/>
        </p:nvSpPr>
        <p:spPr>
          <a:xfrm>
            <a:off x="9368068" y="4934183"/>
            <a:ext cx="1968873" cy="33802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247" baseline="0" b="1" spc="0" dirty="0">
                <a:solidFill>
                  <a:srgbClr val="022246"/>
                </a:solidFill>
                <a:latin typeface="Arial"/>
                <a:ea typeface="Arial"/>
              </a:rPr>
              <a:t>What changed</a:t>
            </a:r>
          </a:p>
        </p:txBody>
      </p:sp>
      <p:sp>
        <p:nvSpPr>
          <p:cNvPr id="26" name="line-14-word-0"/>
          <p:cNvSpPr/>
          <p:nvPr/>
        </p:nvSpPr>
        <p:spPr>
          <a:xfrm>
            <a:off x="9816560" y="5621494"/>
            <a:ext cx="3724274" cy="29208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23" baseline="0" b="0" spc="0" dirty="0">
                <a:solidFill>
                  <a:srgbClr val="050b11"/>
                </a:solidFill>
                <a:latin typeface="Arial"/>
                <a:ea typeface="Arial"/>
              </a:rPr>
              <a:t>Partner referrals led new business</a:t>
            </a:r>
          </a:p>
        </p:txBody>
      </p:sp>
      <p:sp>
        <p:nvSpPr>
          <p:cNvPr id="27" name="line-15-word-0"/>
          <p:cNvSpPr/>
          <p:nvPr/>
        </p:nvSpPr>
        <p:spPr>
          <a:xfrm>
            <a:off x="1164717" y="5670580"/>
            <a:ext cx="701798" cy="2518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40" baseline="0" b="0" spc="0" dirty="0">
                <a:solidFill>
                  <a:srgbClr val="022246"/>
                </a:solidFill>
                <a:latin typeface="Arial"/>
                <a:ea typeface="Arial"/>
              </a:rPr>
              <a:t>Partner</a:t>
            </a:r>
          </a:p>
        </p:txBody>
      </p:sp>
      <p:sp>
        <p:nvSpPr>
          <p:cNvPr id="28" name="line-16-word-0"/>
          <p:cNvSpPr/>
          <p:nvPr/>
        </p:nvSpPr>
        <p:spPr>
          <a:xfrm>
            <a:off x="6930129" y="5689734"/>
            <a:ext cx="264155" cy="26547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36" baseline="0" b="0" spc="0" dirty="0">
                <a:solidFill>
                  <a:srgbClr val="022246"/>
                </a:solidFill>
                <a:latin typeface="Arial"/>
                <a:ea typeface="Arial"/>
              </a:rPr>
              <a:t>62</a:t>
            </a:r>
          </a:p>
        </p:txBody>
      </p:sp>
      <p:sp>
        <p:nvSpPr>
          <p:cNvPr id="29" name="line-17-word-0"/>
          <p:cNvSpPr/>
          <p:nvPr/>
        </p:nvSpPr>
        <p:spPr>
          <a:xfrm>
            <a:off x="1123664" y="6239669"/>
            <a:ext cx="733035" cy="2470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06" baseline="0" b="0" spc="0" dirty="0">
                <a:solidFill>
                  <a:srgbClr val="022246"/>
                </a:solidFill>
                <a:latin typeface="Arial"/>
                <a:ea typeface="Arial"/>
              </a:rPr>
              <a:t>Organic</a:t>
            </a:r>
          </a:p>
        </p:txBody>
      </p:sp>
      <p:sp>
        <p:nvSpPr>
          <p:cNvPr id="30" name="line-18-word-0"/>
          <p:cNvSpPr/>
          <p:nvPr/>
        </p:nvSpPr>
        <p:spPr>
          <a:xfrm>
            <a:off x="5821698" y="6225995"/>
            <a:ext cx="267413" cy="26875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59" baseline="0" b="0" spc="0" dirty="0">
                <a:solidFill>
                  <a:srgbClr val="5c6574"/>
                </a:solidFill>
                <a:latin typeface="Arial"/>
                <a:ea typeface="Arial"/>
              </a:rPr>
              <a:t>48</a:t>
            </a:r>
          </a:p>
        </p:txBody>
      </p:sp>
      <p:sp>
        <p:nvSpPr>
          <p:cNvPr id="31" name="line-19-word-0"/>
          <p:cNvSpPr/>
          <p:nvPr/>
        </p:nvSpPr>
        <p:spPr>
          <a:xfrm>
            <a:off x="9816119" y="6261316"/>
            <a:ext cx="4801879" cy="29085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14" baseline="0" b="0" spc="0" dirty="0">
                <a:solidFill>
                  <a:srgbClr val="050b11"/>
                </a:solidFill>
                <a:latin typeface="Arial"/>
                <a:ea typeface="Arial"/>
              </a:rPr>
              <a:t>Expansion improved in mid-market accounts</a:t>
            </a:r>
          </a:p>
        </p:txBody>
      </p:sp>
      <p:sp>
        <p:nvSpPr>
          <p:cNvPr id="32" name="line-20-word-0"/>
          <p:cNvSpPr/>
          <p:nvPr/>
        </p:nvSpPr>
        <p:spPr>
          <a:xfrm>
            <a:off x="4929258" y="6771865"/>
            <a:ext cx="263045" cy="26436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28" baseline="0" b="0" spc="0" dirty="0">
                <a:solidFill>
                  <a:srgbClr val="022246"/>
                </a:solidFill>
                <a:latin typeface="Arial"/>
                <a:ea typeface="Arial"/>
              </a:rPr>
              <a:t>36</a:t>
            </a:r>
          </a:p>
        </p:txBody>
      </p:sp>
      <p:sp>
        <p:nvSpPr>
          <p:cNvPr id="33" name="line-21-word-0"/>
          <p:cNvSpPr/>
          <p:nvPr/>
        </p:nvSpPr>
        <p:spPr>
          <a:xfrm>
            <a:off x="913162" y="6786974"/>
            <a:ext cx="934048" cy="25196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40" baseline="0" b="0" spc="0" dirty="0">
                <a:solidFill>
                  <a:srgbClr val="050b11"/>
                </a:solidFill>
                <a:latin typeface="Arial"/>
                <a:ea typeface="Arial"/>
              </a:rPr>
              <a:t>Outbound</a:t>
            </a:r>
          </a:p>
        </p:txBody>
      </p:sp>
      <p:sp>
        <p:nvSpPr>
          <p:cNvPr id="34" name="line-22-word-0"/>
          <p:cNvSpPr/>
          <p:nvPr/>
        </p:nvSpPr>
        <p:spPr>
          <a:xfrm>
            <a:off x="9806655" y="6905055"/>
            <a:ext cx="3854032" cy="29359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34" baseline="0" b="0" spc="0" dirty="0">
                <a:solidFill>
                  <a:srgbClr val="050b11"/>
                </a:solidFill>
                <a:latin typeface="Arial"/>
                <a:ea typeface="Arial"/>
              </a:rPr>
              <a:t>Onboarding remains the Q3 priority</a:t>
            </a:r>
          </a:p>
        </p:txBody>
      </p:sp>
      <p:sp>
        <p:nvSpPr>
          <p:cNvPr id="35" name="line-23-word-0"/>
          <p:cNvSpPr/>
          <p:nvPr/>
        </p:nvSpPr>
        <p:spPr>
          <a:xfrm>
            <a:off x="3467919" y="7431107"/>
            <a:ext cx="246823" cy="24805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13" baseline="0" b="0" spc="0" dirty="0">
                <a:solidFill>
                  <a:srgbClr val="5c6574"/>
                </a:solidFill>
                <a:latin typeface="Arial"/>
                <a:ea typeface="Arial"/>
              </a:rPr>
              <a:t>20</a:t>
            </a:r>
          </a:p>
        </p:txBody>
      </p:sp>
      <p:sp>
        <p:nvSpPr>
          <p:cNvPr id="36" name="line-24-word-0"/>
          <p:cNvSpPr/>
          <p:nvPr/>
        </p:nvSpPr>
        <p:spPr>
          <a:xfrm>
            <a:off x="5007862" y="7443492"/>
            <a:ext cx="246243" cy="24746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09" baseline="0" b="0" spc="0" dirty="0">
                <a:solidFill>
                  <a:srgbClr val="022246"/>
                </a:solidFill>
                <a:latin typeface="Arial"/>
                <a:ea typeface="Arial"/>
              </a:rPr>
              <a:t>40</a:t>
            </a:r>
          </a:p>
        </p:txBody>
      </p:sp>
      <p:sp>
        <p:nvSpPr>
          <p:cNvPr id="37" name="line-25-word-0"/>
          <p:cNvSpPr/>
          <p:nvPr/>
        </p:nvSpPr>
        <p:spPr>
          <a:xfrm>
            <a:off x="6555399" y="7443533"/>
            <a:ext cx="248268" cy="24950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23" baseline="0" b="0" spc="0" dirty="0">
                <a:solidFill>
                  <a:srgbClr val="5c6574"/>
                </a:solidFill>
                <a:latin typeface="Arial"/>
                <a:ea typeface="Arial"/>
              </a:rPr>
              <a:t>60</a:t>
            </a:r>
          </a:p>
        </p:txBody>
      </p:sp>
      <p:sp>
        <p:nvSpPr>
          <p:cNvPr id="38" name="line-26-word-0"/>
          <p:cNvSpPr/>
          <p:nvPr/>
        </p:nvSpPr>
        <p:spPr>
          <a:xfrm>
            <a:off x="8097281" y="7442856"/>
            <a:ext cx="250588" cy="2518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40" baseline="0" b="0" spc="0" dirty="0">
                <a:solidFill>
                  <a:srgbClr val="022246"/>
                </a:solidFill>
                <a:latin typeface="Arial"/>
                <a:ea typeface="Arial"/>
              </a:rPr>
              <a:t>80</a:t>
            </a:r>
          </a:p>
        </p:txBody>
      </p:sp>
      <p:sp>
        <p:nvSpPr>
          <p:cNvPr id="39" name="line-27-word-0"/>
          <p:cNvSpPr/>
          <p:nvPr/>
        </p:nvSpPr>
        <p:spPr>
          <a:xfrm>
            <a:off x="482251" y="8424891"/>
            <a:ext cx="3166222" cy="22352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40" baseline="0" b="0" spc="0" dirty="0">
                <a:solidFill>
                  <a:srgbClr val="022246"/>
                </a:solidFill>
                <a:latin typeface="Arial"/>
                <a:ea typeface="Arial"/>
              </a:rPr>
              <a:t>Commercial team | Illustrative example</a:t>
            </a:r>
          </a:p>
        </p:txBody>
      </p:sp>
      <p:sp>
        <p:nvSpPr>
          <p:cNvPr id="40" name="line-28-word-0"/>
          <p:cNvSpPr/>
          <p:nvPr/>
        </p:nvSpPr>
        <p:spPr>
          <a:xfrm>
            <a:off x="15244716" y="8418313"/>
            <a:ext cx="237550" cy="23872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47" baseline="0" b="0" spc="0" dirty="0">
                <a:solidFill>
                  <a:srgbClr val="5c6574"/>
                </a:solidFill>
                <a:latin typeface="Arial"/>
                <a:ea typeface="Arial"/>
              </a:rPr>
              <a:t>07</a:t>
            </a:r>
          </a:p>
        </p:txBody>
      </p:sp>
      <p:sp>
        <p:nvSpPr>
          <p:cNvPr id="41" name="added-0-word-0"/>
          <p:cNvSpPr/>
          <p:nvPr/>
        </p:nvSpPr>
        <p:spPr>
          <a:xfrm>
            <a:off x="1977063" y="7433381"/>
            <a:ext cx="134386" cy="25096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33" baseline="0" b="0" spc="0" dirty="0">
                <a:solidFill>
                  <a:srgbClr val="022246"/>
                </a:solidFill>
                <a:latin typeface="Arial"/>
                <a:ea typeface="Arial"/>
              </a:rPr>
              <a:t>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2026-09-18T03:43:39Z</dcterms:created>
  <dcterms:modified xsi:type="dcterms:W3CDTF">2026-09-18T03:43:39Z</dcterms:modified>
</cp:coreProperties>
</file>