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70"/>
          <p:cNvSpPr/>
          <p:nvPr/>
        </p:nvSpPr>
        <p:spPr>
          <a:xfrm>
            <a:off x="951958" y="2000363"/>
            <a:ext cx="13345552" cy="1066991"/>
          </a:xfrm>
          <a:custGeom>
            <a:avLst/>
            <a:gdLst/>
            <a:ahLst/>
            <a:cxnLst/>
            <a:rect l="0" t="0" r="r" b="b"/>
            <a:pathLst>
              <a:path w="1401108" h="112020" stroke="0" extrusionOk="0">
                <a:moveTo>
                  <a:pt x="700554" y="3"/>
                </a:moveTo>
                <a:quadBezTo>
                  <a:pt x="1322849" y="14"/>
                  <a:pt x="1381690" y="54"/>
                </a:quadBezTo>
                <a:quadBezTo>
                  <a:pt x="1390317" y="58"/>
                  <a:pt x="1392687" y="1338"/>
                </a:quadBezTo>
                <a:quadBezTo>
                  <a:pt x="1397627" y="3998"/>
                  <a:pt x="1400047" y="9238"/>
                </a:quadBezTo>
                <a:quadBezTo>
                  <a:pt x="1401137" y="11608"/>
                  <a:pt x="1401107" y="19918"/>
                </a:quadBezTo>
                <a:quadBezTo>
                  <a:pt x="1400967" y="58128"/>
                  <a:pt x="1401027" y="111498"/>
                </a:quadBezTo>
                <a:cubicBezTo>
                  <a:pt x="1401030" y="111635"/>
                  <a:pt x="1400977" y="111768"/>
                  <a:pt x="1400880" y="111866"/>
                </a:cubicBezTo>
                <a:cubicBezTo>
                  <a:pt x="1400784" y="111964"/>
                  <a:pt x="1400652" y="112020"/>
                  <a:pt x="1400514" y="112020"/>
                </a:cubicBezTo>
                <a:quadBezTo>
                  <a:pt x="1050567" y="112016"/>
                  <a:pt x="700552" y="112009"/>
                </a:quadBezTo>
                <a:quadBezTo>
                  <a:pt x="350538" y="112003"/>
                  <a:pt x="590" y="111994"/>
                </a:quadBezTo>
                <a:cubicBezTo>
                  <a:pt x="452" y="111993"/>
                  <a:pt x="320" y="111938"/>
                  <a:pt x="224" y="111840"/>
                </a:cubicBezTo>
                <a:cubicBezTo>
                  <a:pt x="128" y="111742"/>
                  <a:pt x="75" y="111609"/>
                  <a:pt x="77" y="111472"/>
                </a:cubicBezTo>
                <a:quadBezTo>
                  <a:pt x="139" y="58102"/>
                  <a:pt x="1" y="19892"/>
                </a:quadBezTo>
                <a:quadBezTo>
                  <a:pt x="-29" y="11582"/>
                  <a:pt x="1061" y="9212"/>
                </a:quadBezTo>
                <a:quadBezTo>
                  <a:pt x="3481" y="3972"/>
                  <a:pt x="8421" y="1312"/>
                </a:quadBezTo>
                <a:quadBezTo>
                  <a:pt x="10792" y="32"/>
                  <a:pt x="19418" y="28"/>
                </a:quadBezTo>
                <a:quadBezTo>
                  <a:pt x="78259" y="-9"/>
                  <a:pt x="700554" y="3"/>
                </a:quadBezTo>
                <a:close/>
              </a:path>
            </a:pathLst>
          </a:custGeom>
          <a:solidFill>
            <a:srgbClr val="1D355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115"/>
          <p:cNvSpPr/>
          <p:nvPr/>
        </p:nvSpPr>
        <p:spPr>
          <a:xfrm>
            <a:off x="9944166" y="3371411"/>
            <a:ext cx="1343184" cy="467447"/>
          </a:xfrm>
          <a:custGeom>
            <a:avLst/>
            <a:gdLst/>
            <a:ahLst/>
            <a:cxnLst/>
            <a:rect l="0" t="0" r="r" b="b"/>
            <a:pathLst>
              <a:path w="141017" h="49076" stroke="0" extrusionOk="0">
                <a:moveTo>
                  <a:pt x="70503" y="5"/>
                </a:moveTo>
                <a:quadBezTo>
                  <a:pt x="115122" y="-5"/>
                  <a:pt x="115772" y="4"/>
                </a:quadBezTo>
                <a:cubicBezTo>
                  <a:pt x="129528" y="197"/>
                  <a:pt x="141014" y="10529"/>
                  <a:pt x="141017" y="24522"/>
                </a:cubicBezTo>
                <a:cubicBezTo>
                  <a:pt x="141020" y="38515"/>
                  <a:pt x="129539" y="48852"/>
                  <a:pt x="115784" y="49051"/>
                </a:cubicBezTo>
                <a:quadBezTo>
                  <a:pt x="115133" y="49060"/>
                  <a:pt x="70514" y="49070"/>
                </a:quadBezTo>
                <a:quadBezTo>
                  <a:pt x="25895" y="49081"/>
                  <a:pt x="25245" y="49072"/>
                </a:quadBezTo>
                <a:cubicBezTo>
                  <a:pt x="11489" y="48879"/>
                  <a:pt x="3" y="38547"/>
                  <a:pt x="0" y="24554"/>
                </a:cubicBezTo>
                <a:cubicBezTo>
                  <a:pt x="-3" y="10561"/>
                  <a:pt x="11478" y="224"/>
                  <a:pt x="25233" y="25"/>
                </a:cubicBezTo>
                <a:quadBezTo>
                  <a:pt x="25883" y="16"/>
                  <a:pt x="70503" y="5"/>
                </a:quadBezTo>
                <a:close/>
              </a:path>
            </a:pathLst>
          </a:custGeom>
          <a:solidFill>
            <a:srgbClr val="D8F3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177"/>
          <p:cNvSpPr/>
          <p:nvPr/>
        </p:nvSpPr>
        <p:spPr>
          <a:xfrm>
            <a:off x="952976" y="4133660"/>
            <a:ext cx="13343192" cy="1066419"/>
          </a:xfrm>
          <a:custGeom>
            <a:avLst/>
            <a:gdLst/>
            <a:ahLst/>
            <a:cxnLst/>
            <a:rect l="0" t="0" r="r" b="b"/>
            <a:pathLst>
              <a:path w="1400860" h="111960" stroke="0" extrusionOk="0">
                <a:moveTo>
                  <a:pt x="1400860" y="111440"/>
                </a:moveTo>
                <a:cubicBezTo>
                  <a:pt x="1400860" y="111578"/>
                  <a:pt x="1400805" y="111710"/>
                  <a:pt x="1400708" y="111808"/>
                </a:cubicBezTo>
                <a:cubicBezTo>
                  <a:pt x="1400610" y="111905"/>
                  <a:pt x="1400478" y="111960"/>
                  <a:pt x="1400340" y="111960"/>
                </a:cubicBezTo>
                <a:lnTo>
                  <a:pt x="520" y="111960"/>
                </a:lnTo>
                <a:cubicBezTo>
                  <a:pt x="382" y="111960"/>
                  <a:pt x="250" y="111905"/>
                  <a:pt x="152" y="111808"/>
                </a:cubicBezTo>
                <a:cubicBezTo>
                  <a:pt x="55" y="111710"/>
                  <a:pt x="0" y="111578"/>
                  <a:pt x="0" y="111440"/>
                </a:cubicBezTo>
                <a:lnTo>
                  <a:pt x="0" y="520"/>
                </a:lnTo>
                <a:cubicBezTo>
                  <a:pt x="0" y="233"/>
                  <a:pt x="233" y="0"/>
                  <a:pt x="520" y="0"/>
                </a:cubicBezTo>
                <a:lnTo>
                  <a:pt x="1400340" y="0"/>
                </a:lnTo>
                <a:cubicBezTo>
                  <a:pt x="1400478" y="0"/>
                  <a:pt x="1400610" y="55"/>
                  <a:pt x="1400708" y="152"/>
                </a:cubicBezTo>
                <a:cubicBezTo>
                  <a:pt x="1400805" y="250"/>
                  <a:pt x="1400860" y="382"/>
                  <a:pt x="1400860" y="520"/>
                </a:cubicBezTo>
                <a:lnTo>
                  <a:pt x="1400860" y="111440"/>
                </a:lnTo>
                <a:close/>
              </a:path>
            </a:pathLst>
          </a:custGeom>
          <a:solidFill>
            <a:srgbClr val="F4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178"/>
          <p:cNvSpPr/>
          <p:nvPr/>
        </p:nvSpPr>
        <p:spPr>
          <a:xfrm>
            <a:off x="9944307" y="4438303"/>
            <a:ext cx="1114660" cy="467301"/>
          </a:xfrm>
          <a:custGeom>
            <a:avLst/>
            <a:gdLst/>
            <a:ahLst/>
            <a:cxnLst/>
            <a:rect l="0" t="0" r="r" b="b"/>
            <a:pathLst>
              <a:path w="117025" h="49060" stroke="0" extrusionOk="0">
                <a:moveTo>
                  <a:pt x="58506" y="1"/>
                </a:moveTo>
                <a:quadBezTo>
                  <a:pt x="85971" y="-6"/>
                  <a:pt x="89377" y="23"/>
                </a:quadBezTo>
                <a:quadBezTo>
                  <a:pt x="97366" y="94"/>
                  <a:pt x="100791" y="1449"/>
                </a:quadBezTo>
                <a:cubicBezTo>
                  <a:pt x="110229" y="5198"/>
                  <a:pt x="117022" y="14160"/>
                  <a:pt x="117025" y="24515"/>
                </a:cubicBezTo>
                <a:cubicBezTo>
                  <a:pt x="117027" y="34870"/>
                  <a:pt x="110239" y="43836"/>
                  <a:pt x="100802" y="47589"/>
                </a:cubicBezTo>
                <a:quadBezTo>
                  <a:pt x="97379" y="48947"/>
                  <a:pt x="89390" y="49021"/>
                </a:quadBezTo>
                <a:quadBezTo>
                  <a:pt x="85984" y="49052"/>
                  <a:pt x="58519" y="49059"/>
                </a:quadBezTo>
                <a:quadBezTo>
                  <a:pt x="31053" y="49066"/>
                  <a:pt x="27647" y="49037"/>
                </a:quadBezTo>
                <a:quadBezTo>
                  <a:pt x="19658" y="48966"/>
                  <a:pt x="16234" y="47611"/>
                </a:quadBezTo>
                <a:cubicBezTo>
                  <a:pt x="6795" y="43862"/>
                  <a:pt x="3" y="34900"/>
                  <a:pt x="0" y="24545"/>
                </a:cubicBezTo>
                <a:cubicBezTo>
                  <a:pt x="-3" y="14190"/>
                  <a:pt x="6785" y="5225"/>
                  <a:pt x="16222" y="1471"/>
                </a:cubicBezTo>
                <a:quadBezTo>
                  <a:pt x="19646" y="114"/>
                  <a:pt x="27635" y="39"/>
                </a:quadBezTo>
                <a:quadBezTo>
                  <a:pt x="31041" y="8"/>
                  <a:pt x="58506" y="1"/>
                </a:quadBezTo>
                <a:close/>
              </a:path>
            </a:pathLst>
          </a:custGeom>
          <a:solidFill>
            <a:srgbClr val="FFE8C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240"/>
          <p:cNvSpPr/>
          <p:nvPr/>
        </p:nvSpPr>
        <p:spPr>
          <a:xfrm>
            <a:off x="9944187" y="5505146"/>
            <a:ext cx="1343198" cy="467416"/>
          </a:xfrm>
          <a:custGeom>
            <a:avLst/>
            <a:gdLst/>
            <a:ahLst/>
            <a:cxnLst/>
            <a:rect l="0" t="0" r="r" b="b"/>
            <a:pathLst>
              <a:path w="141018" h="49073" stroke="0" extrusionOk="0">
                <a:moveTo>
                  <a:pt x="0" y="24548"/>
                </a:moveTo>
                <a:cubicBezTo>
                  <a:pt x="-2" y="10556"/>
                  <a:pt x="11479" y="218"/>
                  <a:pt x="25235" y="21"/>
                </a:cubicBezTo>
                <a:quadBezTo>
                  <a:pt x="25885" y="11"/>
                  <a:pt x="70505" y="4"/>
                </a:quadBezTo>
                <a:quadBezTo>
                  <a:pt x="115125" y="-4"/>
                  <a:pt x="115775" y="5"/>
                </a:quadBezTo>
                <a:cubicBezTo>
                  <a:pt x="129530" y="198"/>
                  <a:pt x="141016" y="10531"/>
                  <a:pt x="141018" y="24524"/>
                </a:cubicBezTo>
                <a:cubicBezTo>
                  <a:pt x="141021" y="38517"/>
                  <a:pt x="129539" y="48854"/>
                  <a:pt x="115783" y="49052"/>
                </a:cubicBezTo>
                <a:quadBezTo>
                  <a:pt x="115133" y="49061"/>
                  <a:pt x="70513" y="49069"/>
                </a:quadBezTo>
                <a:quadBezTo>
                  <a:pt x="25893" y="49077"/>
                  <a:pt x="25243" y="49068"/>
                </a:quadBezTo>
                <a:cubicBezTo>
                  <a:pt x="11488" y="48874"/>
                  <a:pt x="2" y="38541"/>
                  <a:pt x="0" y="24548"/>
                </a:cubicBezTo>
                <a:close/>
              </a:path>
            </a:pathLst>
          </a:custGeom>
          <a:solidFill>
            <a:srgbClr val="D8F3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305"/>
          <p:cNvSpPr/>
          <p:nvPr/>
        </p:nvSpPr>
        <p:spPr>
          <a:xfrm>
            <a:off x="952976" y="6267355"/>
            <a:ext cx="13343192" cy="1082326"/>
          </a:xfrm>
          <a:custGeom>
            <a:avLst/>
            <a:gdLst/>
            <a:ahLst/>
            <a:cxnLst/>
            <a:rect l="0" t="0" r="r" b="b"/>
            <a:pathLst>
              <a:path w="1400860" h="113630" stroke="0" extrusionOk="0">
                <a:moveTo>
                  <a:pt x="1296730" y="113450"/>
                </a:moveTo>
                <a:quadBezTo>
                  <a:pt x="1296870" y="113290"/>
                  <a:pt x="1296930" y="113220"/>
                </a:quadBezTo>
                <a:cubicBezTo>
                  <a:pt x="1297038" y="113102"/>
                  <a:pt x="1297065" y="112931"/>
                  <a:pt x="1297001" y="112784"/>
                </a:cubicBezTo>
                <a:cubicBezTo>
                  <a:pt x="1296936" y="112637"/>
                  <a:pt x="1296791" y="112542"/>
                  <a:pt x="1296630" y="112540"/>
                </a:cubicBezTo>
                <a:cubicBezTo>
                  <a:pt x="1223210" y="112030"/>
                  <a:pt x="1160230" y="112100"/>
                  <a:pt x="1057780" y="112390"/>
                </a:cubicBezTo>
                <a:cubicBezTo>
                  <a:pt x="1021910" y="112490"/>
                  <a:pt x="963100" y="111860"/>
                  <a:pt x="923470" y="112270"/>
                </a:cubicBezTo>
                <a:cubicBezTo>
                  <a:pt x="907330" y="112430"/>
                  <a:pt x="885340" y="112360"/>
                  <a:pt x="858450" y="112190"/>
                </a:cubicBezTo>
                <a:quadBezTo>
                  <a:pt x="804950" y="111850"/>
                  <a:pt x="9210" y="112160"/>
                </a:quadBezTo>
                <a:quadBezTo>
                  <a:pt x="1850" y="112160"/>
                  <a:pt x="0" y="112220"/>
                </a:quadBezTo>
                <a:lnTo>
                  <a:pt x="40" y="380"/>
                </a:lnTo>
                <a:cubicBezTo>
                  <a:pt x="40" y="279"/>
                  <a:pt x="80" y="183"/>
                  <a:pt x="151" y="111"/>
                </a:cubicBezTo>
                <a:cubicBezTo>
                  <a:pt x="223" y="40"/>
                  <a:pt x="319" y="0"/>
                  <a:pt x="420" y="0"/>
                </a:cubicBezTo>
                <a:lnTo>
                  <a:pt x="1400450" y="0"/>
                </a:lnTo>
                <a:cubicBezTo>
                  <a:pt x="1400559" y="0"/>
                  <a:pt x="1400663" y="44"/>
                  <a:pt x="1400740" y="123"/>
                </a:cubicBezTo>
                <a:cubicBezTo>
                  <a:pt x="1400817" y="202"/>
                  <a:pt x="1400860" y="309"/>
                  <a:pt x="1400860" y="420"/>
                </a:cubicBezTo>
                <a:lnTo>
                  <a:pt x="1400860" y="112790"/>
                </a:lnTo>
                <a:cubicBezTo>
                  <a:pt x="1400860" y="113013"/>
                  <a:pt x="1400772" y="113226"/>
                  <a:pt x="1400614" y="113384"/>
                </a:cubicBezTo>
                <a:cubicBezTo>
                  <a:pt x="1400456" y="113542"/>
                  <a:pt x="1400243" y="113630"/>
                  <a:pt x="1400020" y="113630"/>
                </a:cubicBezTo>
                <a:lnTo>
                  <a:pt x="1296730" y="113450"/>
                </a:lnTo>
                <a:close/>
              </a:path>
            </a:pathLst>
          </a:custGeom>
          <a:solidFill>
            <a:srgbClr val="F4F6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376"/>
          <p:cNvSpPr/>
          <p:nvPr/>
        </p:nvSpPr>
        <p:spPr>
          <a:xfrm>
            <a:off x="952976" y="7334271"/>
            <a:ext cx="12354261" cy="18649"/>
          </a:xfrm>
          <a:custGeom>
            <a:avLst/>
            <a:gdLst/>
            <a:ahLst/>
            <a:cxnLst/>
            <a:rect l="0" t="0" r="r" b="b"/>
            <a:pathLst>
              <a:path w="1297035" h="1958" stroke="0" extrusionOk="0">
                <a:moveTo>
                  <a:pt x="1296730" y="1438"/>
                </a:moveTo>
                <a:cubicBezTo>
                  <a:pt x="1216680" y="2028"/>
                  <a:pt x="1133150" y="1828"/>
                  <a:pt x="1065370" y="1638"/>
                </a:cubicBezTo>
                <a:cubicBezTo>
                  <a:pt x="1026980" y="1538"/>
                  <a:pt x="981220" y="2088"/>
                  <a:pt x="949700" y="1838"/>
                </a:cubicBezTo>
                <a:quadBezTo>
                  <a:pt x="905530" y="1478"/>
                  <a:pt x="860260" y="1808"/>
                </a:quadBezTo>
                <a:quadBezTo>
                  <a:pt x="838920" y="1958"/>
                  <a:pt x="754860" y="1958"/>
                </a:quadBezTo>
                <a:quadBezTo>
                  <a:pt x="439020" y="1958"/>
                  <a:pt x="620" y="1828"/>
                </a:quadBezTo>
                <a:cubicBezTo>
                  <a:pt x="298" y="1828"/>
                  <a:pt x="36" y="1570"/>
                  <a:pt x="30" y="1248"/>
                </a:cubicBezTo>
                <a:lnTo>
                  <a:pt x="0" y="208"/>
                </a:lnTo>
                <a:quadBezTo>
                  <a:pt x="1850" y="148"/>
                  <a:pt x="9210" y="148"/>
                </a:quadBezTo>
                <a:quadBezTo>
                  <a:pt x="804950" y="-162"/>
                  <a:pt x="858450" y="178"/>
                </a:quadBezTo>
                <a:cubicBezTo>
                  <a:pt x="885340" y="348"/>
                  <a:pt x="907330" y="418"/>
                  <a:pt x="923470" y="258"/>
                </a:cubicBezTo>
                <a:cubicBezTo>
                  <a:pt x="963100" y="-152"/>
                  <a:pt x="1021910" y="478"/>
                  <a:pt x="1057780" y="378"/>
                </a:cubicBezTo>
                <a:cubicBezTo>
                  <a:pt x="1160230" y="88"/>
                  <a:pt x="1223210" y="18"/>
                  <a:pt x="1296630" y="528"/>
                </a:cubicBezTo>
                <a:cubicBezTo>
                  <a:pt x="1296791" y="530"/>
                  <a:pt x="1296936" y="625"/>
                  <a:pt x="1297001" y="772"/>
                </a:cubicBezTo>
                <a:cubicBezTo>
                  <a:pt x="1297065" y="919"/>
                  <a:pt x="1297038" y="1089"/>
                  <a:pt x="1296930" y="1208"/>
                </a:cubicBezTo>
                <a:quadBezTo>
                  <a:pt x="1296870" y="1278"/>
                  <a:pt x="1296730" y="1438"/>
                </a:quadBezTo>
                <a:close/>
              </a:path>
            </a:pathLst>
          </a:custGeom>
          <a:solidFill>
            <a:srgbClr val="D8F3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450"/>
          <p:cNvSpPr/>
          <p:nvPr/>
        </p:nvSpPr>
        <p:spPr>
          <a:xfrm>
            <a:off x="6171313" y="8075894"/>
            <a:ext cx="22699" cy="21759"/>
          </a:xfrm>
          <a:custGeom>
            <a:avLst/>
            <a:gdLst/>
            <a:ahLst/>
            <a:cxnLst/>
            <a:rect l="0" t="0" r="r" b="b"/>
            <a:pathLst>
              <a:path w="2383" h="2284" stroke="0" extrusionOk="0">
                <a:moveTo>
                  <a:pt x="2353" y="1277"/>
                </a:moveTo>
                <a:cubicBezTo>
                  <a:pt x="2283" y="1826"/>
                  <a:pt x="1832" y="2248"/>
                  <a:pt x="1280" y="2282"/>
                </a:cubicBezTo>
                <a:cubicBezTo>
                  <a:pt x="728" y="2316"/>
                  <a:pt x="229" y="1953"/>
                  <a:pt x="93" y="1417"/>
                </a:cubicBezTo>
                <a:quadBezTo>
                  <a:pt x="-17" y="987"/>
                  <a:pt x="3" y="927"/>
                </a:quadBezTo>
                <a:cubicBezTo>
                  <a:pt x="139" y="361"/>
                  <a:pt x="658" y="-28"/>
                  <a:pt x="1240" y="2"/>
                </a:cubicBezTo>
                <a:cubicBezTo>
                  <a:pt x="1822" y="31"/>
                  <a:pt x="2302" y="470"/>
                  <a:pt x="2383" y="1047"/>
                </a:cubicBezTo>
                <a:quadBezTo>
                  <a:pt x="2383" y="1057"/>
                  <a:pt x="2353" y="1277"/>
                </a:quadBezTo>
                <a:close/>
              </a:path>
            </a:pathLst>
          </a:custGeom>
          <a:solidFill>
            <a:srgbClr val="8D99A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line-0-word-0"/>
          <p:cNvSpPr/>
          <p:nvPr/>
        </p:nvSpPr>
        <p:spPr>
          <a:xfrm>
            <a:off x="986219" y="674822"/>
            <a:ext cx="6816364" cy="49882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379" baseline="0" b="1" spc="0" dirty="0">
                <a:solidFill>
                  <a:srgbClr val="14213d"/>
                </a:solidFill>
                <a:latin typeface="Liberation Sans"/>
                <a:ea typeface="Liberation Sans"/>
              </a:rPr>
              <a:t>Launch readiness by workstream</a:t>
            </a:r>
          </a:p>
        </p:txBody>
      </p:sp>
      <p:sp>
        <p:nvSpPr>
          <p:cNvPr id="12" name="line-1-word-0"/>
          <p:cNvSpPr/>
          <p:nvPr/>
        </p:nvSpPr>
        <p:spPr>
          <a:xfrm>
            <a:off x="964258" y="1264669"/>
            <a:ext cx="3455892" cy="31573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090" baseline="0" b="0" spc="0" dirty="0">
                <a:solidFill>
                  <a:srgbClr val="5c677d"/>
                </a:solidFill>
                <a:latin typeface="Liberation Sans"/>
                <a:ea typeface="Liberation Sans"/>
              </a:rPr>
              <a:t>Q4 plan · status as of week 6</a:t>
            </a:r>
          </a:p>
        </p:txBody>
      </p:sp>
      <p:sp>
        <p:nvSpPr>
          <p:cNvPr id="13" name="line-2-word-0"/>
          <p:cNvSpPr/>
          <p:nvPr/>
        </p:nvSpPr>
        <p:spPr>
          <a:xfrm>
            <a:off x="8094916" y="2404323"/>
            <a:ext cx="462446" cy="2814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48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Due</a:t>
            </a:r>
          </a:p>
        </p:txBody>
      </p:sp>
      <p:sp>
        <p:nvSpPr>
          <p:cNvPr id="14" name="line-3-word-0"/>
          <p:cNvSpPr/>
          <p:nvPr/>
        </p:nvSpPr>
        <p:spPr>
          <a:xfrm>
            <a:off x="12381452" y="2397845"/>
            <a:ext cx="1049687" cy="28482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72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Progress</a:t>
            </a:r>
          </a:p>
        </p:txBody>
      </p:sp>
      <p:sp>
        <p:nvSpPr>
          <p:cNvPr id="15" name="line-4-word-0"/>
          <p:cNvSpPr/>
          <p:nvPr/>
        </p:nvSpPr>
        <p:spPr>
          <a:xfrm>
            <a:off x="1220756" y="2397042"/>
            <a:ext cx="1422991" cy="29146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19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Workstream</a:t>
            </a:r>
          </a:p>
        </p:txBody>
      </p:sp>
      <p:sp>
        <p:nvSpPr>
          <p:cNvPr id="16" name="line-5-word-0"/>
          <p:cNvSpPr/>
          <p:nvPr/>
        </p:nvSpPr>
        <p:spPr>
          <a:xfrm>
            <a:off x="5231299" y="2397991"/>
            <a:ext cx="771357" cy="28933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04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Owner</a:t>
            </a:r>
          </a:p>
        </p:txBody>
      </p:sp>
      <p:sp>
        <p:nvSpPr>
          <p:cNvPr id="17" name="line-6-word-0"/>
          <p:cNvSpPr/>
          <p:nvPr/>
        </p:nvSpPr>
        <p:spPr>
          <a:xfrm>
            <a:off x="9991955" y="2399962"/>
            <a:ext cx="754342" cy="28803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94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Status</a:t>
            </a:r>
          </a:p>
        </p:txBody>
      </p:sp>
      <p:sp>
        <p:nvSpPr>
          <p:cNvPr id="18" name="line-7-word-0"/>
          <p:cNvSpPr/>
          <p:nvPr/>
        </p:nvSpPr>
        <p:spPr>
          <a:xfrm>
            <a:off x="10127266" y="3465830"/>
            <a:ext cx="998586" cy="2889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01" baseline="0" b="1" spc="0" dirty="0">
                <a:solidFill>
                  <a:srgbClr val="1b5e20"/>
                </a:solidFill>
                <a:latin typeface="Liberation Sans"/>
                <a:ea typeface="Liberation Sans"/>
              </a:rPr>
              <a:t>On track</a:t>
            </a:r>
          </a:p>
        </p:txBody>
      </p:sp>
      <p:sp>
        <p:nvSpPr>
          <p:cNvPr id="19" name="line-8-word-0"/>
          <p:cNvSpPr/>
          <p:nvPr/>
        </p:nvSpPr>
        <p:spPr>
          <a:xfrm>
            <a:off x="12372603" y="3476394"/>
            <a:ext cx="481861" cy="27757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21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80%</a:t>
            </a:r>
          </a:p>
        </p:txBody>
      </p:sp>
      <p:sp>
        <p:nvSpPr>
          <p:cNvPr id="20" name="line-9-word-0"/>
          <p:cNvSpPr/>
          <p:nvPr/>
        </p:nvSpPr>
        <p:spPr>
          <a:xfrm>
            <a:off x="5238599" y="3467506"/>
            <a:ext cx="1353195" cy="28474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71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Design team</a:t>
            </a:r>
          </a:p>
        </p:txBody>
      </p:sp>
      <p:sp>
        <p:nvSpPr>
          <p:cNvPr id="21" name="line-10-word-0"/>
          <p:cNvSpPr/>
          <p:nvPr/>
        </p:nvSpPr>
        <p:spPr>
          <a:xfrm>
            <a:off x="8095888" y="3472315"/>
            <a:ext cx="631107" cy="28099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45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Nov 4</a:t>
            </a:r>
          </a:p>
        </p:txBody>
      </p:sp>
      <p:sp>
        <p:nvSpPr>
          <p:cNvPr id="22" name="line-11-word-0"/>
          <p:cNvSpPr/>
          <p:nvPr/>
        </p:nvSpPr>
        <p:spPr>
          <a:xfrm>
            <a:off x="1220386" y="3463918"/>
            <a:ext cx="1838577" cy="29084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14" baseline="0" b="1" spc="0" dirty="0">
                <a:solidFill>
                  <a:srgbClr val="14213d"/>
                </a:solidFill>
                <a:latin typeface="Liberation Sans"/>
                <a:ea typeface="Liberation Sans"/>
              </a:rPr>
              <a:t>Website refresh</a:t>
            </a:r>
          </a:p>
        </p:txBody>
      </p:sp>
      <p:sp>
        <p:nvSpPr>
          <p:cNvPr id="23" name="line-12-word-0"/>
          <p:cNvSpPr/>
          <p:nvPr/>
        </p:nvSpPr>
        <p:spPr>
          <a:xfrm>
            <a:off x="12363783" y="4540486"/>
            <a:ext cx="490872" cy="28260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56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45%</a:t>
            </a:r>
          </a:p>
        </p:txBody>
      </p:sp>
      <p:sp>
        <p:nvSpPr>
          <p:cNvPr id="24" name="line-13-word-0"/>
          <p:cNvSpPr/>
          <p:nvPr/>
        </p:nvSpPr>
        <p:spPr>
          <a:xfrm>
            <a:off x="8095806" y="4542867"/>
            <a:ext cx="731197" cy="27636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12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Nov 11</a:t>
            </a:r>
          </a:p>
        </p:txBody>
      </p:sp>
      <p:sp>
        <p:nvSpPr>
          <p:cNvPr id="25" name="line-14-word-0"/>
          <p:cNvSpPr/>
          <p:nvPr/>
        </p:nvSpPr>
        <p:spPr>
          <a:xfrm>
            <a:off x="10117564" y="4529589"/>
            <a:ext cx="779735" cy="29230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24" baseline="0" b="1" spc="0" dirty="0">
                <a:solidFill>
                  <a:srgbClr val="a04a00"/>
                </a:solidFill>
                <a:latin typeface="Liberation Sans"/>
                <a:ea typeface="Liberation Sans"/>
              </a:rPr>
              <a:t>At risk</a:t>
            </a:r>
          </a:p>
        </p:txBody>
      </p:sp>
      <p:sp>
        <p:nvSpPr>
          <p:cNvPr id="26" name="line-15-word-0"/>
          <p:cNvSpPr/>
          <p:nvPr/>
        </p:nvSpPr>
        <p:spPr>
          <a:xfrm>
            <a:off x="1237361" y="4531208"/>
            <a:ext cx="2241117" cy="28830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96" baseline="0" b="1" spc="0" dirty="0">
                <a:solidFill>
                  <a:srgbClr val="14213d"/>
                </a:solidFill>
                <a:latin typeface="Liberation Sans"/>
                <a:ea typeface="Liberation Sans"/>
              </a:rPr>
              <a:t>Help center articles</a:t>
            </a:r>
          </a:p>
        </p:txBody>
      </p:sp>
      <p:sp>
        <p:nvSpPr>
          <p:cNvPr id="27" name="line-16-word-0"/>
          <p:cNvSpPr/>
          <p:nvPr/>
        </p:nvSpPr>
        <p:spPr>
          <a:xfrm>
            <a:off x="5230545" y="4533190"/>
            <a:ext cx="1446704" cy="28491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72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Support team</a:t>
            </a:r>
          </a:p>
        </p:txBody>
      </p:sp>
      <p:sp>
        <p:nvSpPr>
          <p:cNvPr id="28" name="line-17-word-0"/>
          <p:cNvSpPr/>
          <p:nvPr/>
        </p:nvSpPr>
        <p:spPr>
          <a:xfrm>
            <a:off x="10127266" y="5599434"/>
            <a:ext cx="998533" cy="28896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01" baseline="0" b="1" spc="0" dirty="0">
                <a:solidFill>
                  <a:srgbClr val="1b5e20"/>
                </a:solidFill>
                <a:latin typeface="Liberation Sans"/>
                <a:ea typeface="Liberation Sans"/>
              </a:rPr>
              <a:t>On track</a:t>
            </a:r>
          </a:p>
        </p:txBody>
      </p:sp>
      <p:sp>
        <p:nvSpPr>
          <p:cNvPr id="29" name="line-18-word-0"/>
          <p:cNvSpPr/>
          <p:nvPr/>
        </p:nvSpPr>
        <p:spPr>
          <a:xfrm>
            <a:off x="5237737" y="5600579"/>
            <a:ext cx="1065468" cy="28550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77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Marketing</a:t>
            </a:r>
          </a:p>
        </p:txBody>
      </p:sp>
      <p:sp>
        <p:nvSpPr>
          <p:cNvPr id="30" name="line-19-word-0"/>
          <p:cNvSpPr/>
          <p:nvPr/>
        </p:nvSpPr>
        <p:spPr>
          <a:xfrm>
            <a:off x="12372463" y="5611258"/>
            <a:ext cx="482192" cy="27775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22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60%</a:t>
            </a:r>
          </a:p>
        </p:txBody>
      </p:sp>
      <p:sp>
        <p:nvSpPr>
          <p:cNvPr id="31" name="line-20-word-0"/>
          <p:cNvSpPr/>
          <p:nvPr/>
        </p:nvSpPr>
        <p:spPr>
          <a:xfrm>
            <a:off x="8095845" y="5604697"/>
            <a:ext cx="765803" cy="28254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56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Nov 18</a:t>
            </a:r>
          </a:p>
        </p:txBody>
      </p:sp>
      <p:sp>
        <p:nvSpPr>
          <p:cNvPr id="32" name="line-21-word-0"/>
          <p:cNvSpPr/>
          <p:nvPr/>
        </p:nvSpPr>
        <p:spPr>
          <a:xfrm>
            <a:off x="1237041" y="5596301"/>
            <a:ext cx="2105577" cy="28987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07" baseline="0" b="1" spc="0" dirty="0">
                <a:solidFill>
                  <a:srgbClr val="14213d"/>
                </a:solidFill>
                <a:latin typeface="Liberation Sans"/>
                <a:ea typeface="Liberation Sans"/>
              </a:rPr>
              <a:t>Pricing page copy</a:t>
            </a:r>
          </a:p>
        </p:txBody>
      </p:sp>
      <p:sp>
        <p:nvSpPr>
          <p:cNvPr id="33" name="line-22-word-0"/>
          <p:cNvSpPr/>
          <p:nvPr/>
        </p:nvSpPr>
        <p:spPr>
          <a:xfrm>
            <a:off x="12371546" y="6680593"/>
            <a:ext cx="349855" cy="27493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02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0%</a:t>
            </a:r>
          </a:p>
        </p:txBody>
      </p:sp>
      <p:sp>
        <p:nvSpPr>
          <p:cNvPr id="34" name="line-23-word-0"/>
          <p:cNvSpPr/>
          <p:nvPr/>
        </p:nvSpPr>
        <p:spPr>
          <a:xfrm>
            <a:off x="8095869" y="6672704"/>
            <a:ext cx="630078" cy="2805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42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Dec 2</a:t>
            </a:r>
          </a:p>
        </p:txBody>
      </p:sp>
      <p:sp>
        <p:nvSpPr>
          <p:cNvPr id="35" name="line-24-word-0"/>
          <p:cNvSpPr/>
          <p:nvPr/>
        </p:nvSpPr>
        <p:spPr>
          <a:xfrm>
            <a:off x="5237798" y="6666493"/>
            <a:ext cx="1544534" cy="28588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79" baseline="0" b="0" spc="0" dirty="0">
                <a:solidFill>
                  <a:srgbClr val="14213d"/>
                </a:solidFill>
                <a:latin typeface="Liberation Sans"/>
                <a:ea typeface="Liberation Sans"/>
              </a:rPr>
              <a:t>Lifecycle team</a:t>
            </a:r>
          </a:p>
        </p:txBody>
      </p:sp>
      <p:sp>
        <p:nvSpPr>
          <p:cNvPr id="36" name="line-25-word-0"/>
          <p:cNvSpPr/>
          <p:nvPr/>
        </p:nvSpPr>
        <p:spPr>
          <a:xfrm>
            <a:off x="10133752" y="6666822"/>
            <a:ext cx="1289048" cy="28804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95" baseline="0" b="1" spc="0" dirty="0">
                <a:solidFill>
                  <a:srgbClr val="5c677d"/>
                </a:solidFill>
                <a:latin typeface="Liberation Sans"/>
                <a:ea typeface="Liberation Sans"/>
              </a:rPr>
              <a:t>Not started</a:t>
            </a:r>
          </a:p>
        </p:txBody>
      </p:sp>
      <p:sp>
        <p:nvSpPr>
          <p:cNvPr id="37" name="line-26-word-0"/>
          <p:cNvSpPr/>
          <p:nvPr/>
        </p:nvSpPr>
        <p:spPr>
          <a:xfrm>
            <a:off x="1230821" y="6662412"/>
            <a:ext cx="2218935" cy="29060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13" baseline="0" b="1" spc="0" dirty="0">
                <a:solidFill>
                  <a:srgbClr val="14213d"/>
                </a:solidFill>
                <a:latin typeface="Liberation Sans"/>
                <a:ea typeface="Liberation Sans"/>
              </a:rPr>
              <a:t>Onboarding emails</a:t>
            </a:r>
          </a:p>
        </p:txBody>
      </p:sp>
      <p:sp>
        <p:nvSpPr>
          <p:cNvPr id="38" name="line-27-word-0"/>
          <p:cNvSpPr/>
          <p:nvPr/>
        </p:nvSpPr>
        <p:spPr>
          <a:xfrm>
            <a:off x="971898" y="7907348"/>
            <a:ext cx="5192015" cy="2462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0" baseline="0" b="0" spc="0" dirty="0">
                <a:solidFill>
                  <a:srgbClr val="8d99ae"/>
                </a:solidFill>
                <a:latin typeface="Liberation Sans"/>
                <a:ea typeface="Liberation Sans"/>
              </a:rPr>
              <a:t>Illustrative example. Fictional plan, no real company data.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2026-10-13T12:17:25Z</dcterms:created>
  <dcterms:modified xsi:type="dcterms:W3CDTF">2026-10-13T12:17:25Z</dcterms:modified>
</cp:coreProperties>
</file>