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6F4E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1"/>
          <p:cNvSpPr/>
          <p:nvPr/>
        </p:nvSpPr>
        <p:spPr>
          <a:xfrm>
            <a:off x="12383730" y="684760"/>
            <a:ext cx="2097803" cy="483283"/>
          </a:xfrm>
          <a:custGeom>
            <a:avLst/>
            <a:gdLst/>
            <a:ahLst/>
            <a:cxnLst/>
            <a:rect l="0" t="0" r="r" b="b"/>
            <a:pathLst>
              <a:path w="220242" h="50738" stroke="0" extrusionOk="0">
                <a:moveTo>
                  <a:pt x="220240" y="26151"/>
                </a:moveTo>
                <a:cubicBezTo>
                  <a:pt x="220228" y="32684"/>
                  <a:pt x="217622" y="38944"/>
                  <a:pt x="212995" y="43555"/>
                </a:cubicBezTo>
                <a:cubicBezTo>
                  <a:pt x="208368" y="48166"/>
                  <a:pt x="202099" y="50750"/>
                  <a:pt x="195567" y="50738"/>
                </a:cubicBezTo>
                <a:lnTo>
                  <a:pt x="24587" y="50440"/>
                </a:lnTo>
                <a:cubicBezTo>
                  <a:pt x="10984" y="50416"/>
                  <a:pt x="-24" y="39370"/>
                  <a:pt x="0" y="25767"/>
                </a:cubicBezTo>
                <a:lnTo>
                  <a:pt x="2" y="24587"/>
                </a:lnTo>
                <a:cubicBezTo>
                  <a:pt x="14" y="18055"/>
                  <a:pt x="2619" y="11795"/>
                  <a:pt x="7246" y="7184"/>
                </a:cubicBezTo>
                <a:cubicBezTo>
                  <a:pt x="11874" y="2573"/>
                  <a:pt x="18143" y="-11"/>
                  <a:pt x="24675" y="0"/>
                </a:cubicBezTo>
                <a:lnTo>
                  <a:pt x="195655" y="298"/>
                </a:lnTo>
                <a:cubicBezTo>
                  <a:pt x="209258" y="322"/>
                  <a:pt x="220265" y="11369"/>
                  <a:pt x="220242" y="24971"/>
                </a:cubicBezTo>
                <a:lnTo>
                  <a:pt x="220240" y="26151"/>
                </a:lnTo>
                <a:close/>
              </a:path>
            </a:pathLst>
          </a:custGeom>
          <a:solidFill>
            <a:srgbClr val="1E8C7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146"/>
          <p:cNvSpPr/>
          <p:nvPr/>
        </p:nvSpPr>
        <p:spPr>
          <a:xfrm>
            <a:off x="11353134" y="2063877"/>
            <a:ext cx="3112579" cy="3733609"/>
          </a:xfrm>
          <a:custGeom>
            <a:avLst/>
            <a:gdLst/>
            <a:ahLst/>
            <a:cxnLst/>
            <a:rect l="0" t="0" r="r" b="b"/>
            <a:pathLst>
              <a:path w="326780" h="391980" stroke="0" extrusionOk="0">
                <a:moveTo>
                  <a:pt x="326780" y="371490"/>
                </a:moveTo>
                <a:cubicBezTo>
                  <a:pt x="326780" y="382806"/>
                  <a:pt x="317606" y="391980"/>
                  <a:pt x="306290" y="391980"/>
                </a:cubicBezTo>
                <a:lnTo>
                  <a:pt x="20490" y="391980"/>
                </a:lnTo>
                <a:cubicBezTo>
                  <a:pt x="9174" y="391980"/>
                  <a:pt x="0" y="382806"/>
                  <a:pt x="0" y="371490"/>
                </a:cubicBezTo>
                <a:lnTo>
                  <a:pt x="0" y="20490"/>
                </a:lnTo>
                <a:cubicBezTo>
                  <a:pt x="0" y="9174"/>
                  <a:pt x="9174" y="0"/>
                  <a:pt x="20490" y="0"/>
                </a:cubicBezTo>
                <a:lnTo>
                  <a:pt x="306290" y="0"/>
                </a:lnTo>
                <a:cubicBezTo>
                  <a:pt x="317606" y="0"/>
                  <a:pt x="326780" y="9174"/>
                  <a:pt x="326780" y="20490"/>
                </a:cubicBezTo>
                <a:lnTo>
                  <a:pt x="326780" y="37149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147"/>
          <p:cNvSpPr/>
          <p:nvPr/>
        </p:nvSpPr>
        <p:spPr>
          <a:xfrm>
            <a:off x="780479" y="2066449"/>
            <a:ext cx="3112008" cy="3730752"/>
          </a:xfrm>
          <a:custGeom>
            <a:avLst/>
            <a:gdLst/>
            <a:ahLst/>
            <a:cxnLst/>
            <a:rect l="0" t="0" r="r" b="b"/>
            <a:pathLst>
              <a:path w="326720" h="391680" stroke="0" extrusionOk="0">
                <a:moveTo>
                  <a:pt x="326720" y="371340"/>
                </a:moveTo>
                <a:cubicBezTo>
                  <a:pt x="326720" y="376734"/>
                  <a:pt x="324577" y="381908"/>
                  <a:pt x="320763" y="385723"/>
                </a:cubicBezTo>
                <a:cubicBezTo>
                  <a:pt x="316948" y="389537"/>
                  <a:pt x="311775" y="391680"/>
                  <a:pt x="306380" y="391680"/>
                </a:cubicBezTo>
                <a:lnTo>
                  <a:pt x="20340" y="391680"/>
                </a:lnTo>
                <a:cubicBezTo>
                  <a:pt x="14945" y="391680"/>
                  <a:pt x="9772" y="389537"/>
                  <a:pt x="5957" y="385723"/>
                </a:cubicBezTo>
                <a:cubicBezTo>
                  <a:pt x="2143" y="381908"/>
                  <a:pt x="0" y="376734"/>
                  <a:pt x="0" y="371340"/>
                </a:cubicBezTo>
                <a:lnTo>
                  <a:pt x="0" y="20340"/>
                </a:lnTo>
                <a:cubicBezTo>
                  <a:pt x="0" y="9107"/>
                  <a:pt x="9107" y="0"/>
                  <a:pt x="20340" y="0"/>
                </a:cubicBezTo>
                <a:lnTo>
                  <a:pt x="306380" y="0"/>
                </a:lnTo>
                <a:cubicBezTo>
                  <a:pt x="317613" y="0"/>
                  <a:pt x="326720" y="9107"/>
                  <a:pt x="326720" y="20340"/>
                </a:cubicBezTo>
                <a:lnTo>
                  <a:pt x="326720" y="37134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148"/>
          <p:cNvSpPr/>
          <p:nvPr/>
        </p:nvSpPr>
        <p:spPr>
          <a:xfrm>
            <a:off x="4303966" y="2066639"/>
            <a:ext cx="3112198" cy="3730181"/>
          </a:xfrm>
          <a:custGeom>
            <a:avLst/>
            <a:gdLst/>
            <a:ahLst/>
            <a:cxnLst/>
            <a:rect l="0" t="0" r="r" b="b"/>
            <a:pathLst>
              <a:path w="326740" h="391620" stroke="0" extrusionOk="0">
                <a:moveTo>
                  <a:pt x="326740" y="371290"/>
                </a:moveTo>
                <a:cubicBezTo>
                  <a:pt x="326740" y="382518"/>
                  <a:pt x="317638" y="391620"/>
                  <a:pt x="306410" y="391620"/>
                </a:cubicBezTo>
                <a:lnTo>
                  <a:pt x="20330" y="391620"/>
                </a:lnTo>
                <a:cubicBezTo>
                  <a:pt x="14938" y="391620"/>
                  <a:pt x="9767" y="389478"/>
                  <a:pt x="5955" y="385666"/>
                </a:cubicBezTo>
                <a:cubicBezTo>
                  <a:pt x="2142" y="381853"/>
                  <a:pt x="0" y="376682"/>
                  <a:pt x="0" y="371290"/>
                </a:cubicBezTo>
                <a:lnTo>
                  <a:pt x="0" y="20330"/>
                </a:lnTo>
                <a:cubicBezTo>
                  <a:pt x="0" y="14938"/>
                  <a:pt x="2142" y="9767"/>
                  <a:pt x="5955" y="5955"/>
                </a:cubicBezTo>
                <a:cubicBezTo>
                  <a:pt x="9767" y="2142"/>
                  <a:pt x="14938" y="0"/>
                  <a:pt x="20330" y="0"/>
                </a:cubicBezTo>
                <a:lnTo>
                  <a:pt x="306410" y="0"/>
                </a:lnTo>
                <a:cubicBezTo>
                  <a:pt x="317638" y="0"/>
                  <a:pt x="326740" y="9102"/>
                  <a:pt x="326740" y="20330"/>
                </a:cubicBezTo>
                <a:lnTo>
                  <a:pt x="326740" y="37129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149"/>
          <p:cNvSpPr/>
          <p:nvPr/>
        </p:nvSpPr>
        <p:spPr>
          <a:xfrm>
            <a:off x="7828979" y="2066830"/>
            <a:ext cx="3111627" cy="3729990"/>
          </a:xfrm>
          <a:custGeom>
            <a:avLst/>
            <a:gdLst/>
            <a:ahLst/>
            <a:cxnLst/>
            <a:rect l="0" t="0" r="r" b="b"/>
            <a:pathLst>
              <a:path w="326680" h="391600" stroke="0" extrusionOk="0">
                <a:moveTo>
                  <a:pt x="326680" y="371350"/>
                </a:moveTo>
                <a:cubicBezTo>
                  <a:pt x="326680" y="382534"/>
                  <a:pt x="317614" y="391600"/>
                  <a:pt x="306430" y="391600"/>
                </a:cubicBezTo>
                <a:lnTo>
                  <a:pt x="20250" y="391600"/>
                </a:lnTo>
                <a:cubicBezTo>
                  <a:pt x="9066" y="391600"/>
                  <a:pt x="0" y="382534"/>
                  <a:pt x="0" y="371350"/>
                </a:cubicBezTo>
                <a:lnTo>
                  <a:pt x="0" y="20250"/>
                </a:lnTo>
                <a:cubicBezTo>
                  <a:pt x="0" y="9066"/>
                  <a:pt x="9066" y="0"/>
                  <a:pt x="20250" y="0"/>
                </a:cubicBezTo>
                <a:lnTo>
                  <a:pt x="306430" y="0"/>
                </a:lnTo>
                <a:cubicBezTo>
                  <a:pt x="317614" y="0"/>
                  <a:pt x="326680" y="9066"/>
                  <a:pt x="326680" y="20250"/>
                </a:cubicBezTo>
                <a:lnTo>
                  <a:pt x="326680" y="37135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150"/>
          <p:cNvSpPr/>
          <p:nvPr/>
        </p:nvSpPr>
        <p:spPr>
          <a:xfrm>
            <a:off x="1009936" y="2343436"/>
            <a:ext cx="842391" cy="842391"/>
          </a:xfrm>
          <a:custGeom>
            <a:avLst/>
            <a:gdLst/>
            <a:ahLst/>
            <a:cxnLst/>
            <a:rect l="0" t="0" r="r" b="b"/>
            <a:pathLst>
              <a:path w="88440" h="88440" stroke="0" extrusionOk="0">
                <a:moveTo>
                  <a:pt x="88440" y="44220"/>
                </a:moveTo>
                <a:cubicBezTo>
                  <a:pt x="88440" y="68642"/>
                  <a:pt x="68642" y="88440"/>
                  <a:pt x="44220" y="88440"/>
                </a:cubicBezTo>
                <a:cubicBezTo>
                  <a:pt x="19798" y="88440"/>
                  <a:pt x="0" y="68642"/>
                  <a:pt x="0" y="44220"/>
                </a:cubicBezTo>
                <a:cubicBezTo>
                  <a:pt x="0" y="19798"/>
                  <a:pt x="19798" y="0"/>
                  <a:pt x="44220" y="0"/>
                </a:cubicBezTo>
                <a:cubicBezTo>
                  <a:pt x="68642" y="0"/>
                  <a:pt x="88440" y="19798"/>
                  <a:pt x="88440" y="44220"/>
                </a:cubicBezTo>
                <a:close/>
              </a:path>
            </a:pathLst>
          </a:custGeom>
          <a:solidFill>
            <a:srgbClr val="1E8C7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151"/>
          <p:cNvSpPr/>
          <p:nvPr/>
        </p:nvSpPr>
        <p:spPr>
          <a:xfrm>
            <a:off x="4534281" y="2343436"/>
            <a:ext cx="842391" cy="842391"/>
          </a:xfrm>
          <a:custGeom>
            <a:avLst/>
            <a:gdLst/>
            <a:ahLst/>
            <a:cxnLst/>
            <a:rect l="0" t="0" r="r" b="b"/>
            <a:pathLst>
              <a:path w="88440" h="88440" stroke="0" extrusionOk="0">
                <a:moveTo>
                  <a:pt x="88440" y="44220"/>
                </a:moveTo>
                <a:cubicBezTo>
                  <a:pt x="88440" y="68642"/>
                  <a:pt x="68642" y="88440"/>
                  <a:pt x="44220" y="88440"/>
                </a:cubicBezTo>
                <a:cubicBezTo>
                  <a:pt x="19798" y="88440"/>
                  <a:pt x="0" y="68642"/>
                  <a:pt x="0" y="44220"/>
                </a:cubicBezTo>
                <a:cubicBezTo>
                  <a:pt x="0" y="19798"/>
                  <a:pt x="19798" y="0"/>
                  <a:pt x="44220" y="0"/>
                </a:cubicBezTo>
                <a:cubicBezTo>
                  <a:pt x="68642" y="0"/>
                  <a:pt x="88440" y="19798"/>
                  <a:pt x="88440" y="44220"/>
                </a:cubicBezTo>
                <a:close/>
              </a:path>
            </a:pathLst>
          </a:custGeom>
          <a:solidFill>
            <a:srgbClr val="E8A33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152"/>
          <p:cNvSpPr/>
          <p:nvPr/>
        </p:nvSpPr>
        <p:spPr>
          <a:xfrm>
            <a:off x="8057692" y="2342323"/>
            <a:ext cx="843952" cy="844209"/>
          </a:xfrm>
          <a:custGeom>
            <a:avLst/>
            <a:gdLst/>
            <a:ahLst/>
            <a:cxnLst/>
            <a:rect l="0" t="0" r="r" b="b"/>
            <a:pathLst>
              <a:path w="88604" h="88631" stroke="0" extrusionOk="0">
                <a:moveTo>
                  <a:pt x="83308" y="65317"/>
                </a:moveTo>
                <a:quadBezTo>
                  <a:pt x="73318" y="82317"/>
                  <a:pt x="55538" y="87117"/>
                </a:quadBezTo>
                <a:cubicBezTo>
                  <a:pt x="31398" y="93647"/>
                  <a:pt x="6898" y="78387"/>
                  <a:pt x="1168" y="54167"/>
                </a:cubicBezTo>
                <a:cubicBezTo>
                  <a:pt x="-4052" y="32137"/>
                  <a:pt x="8728" y="10327"/>
                  <a:pt x="29448" y="2667"/>
                </a:cubicBezTo>
                <a:cubicBezTo>
                  <a:pt x="55358" y="-6913"/>
                  <a:pt x="83588" y="10387"/>
                  <a:pt x="88038" y="37457"/>
                </a:cubicBezTo>
                <a:quadBezTo>
                  <a:pt x="90048" y="49687"/>
                  <a:pt x="84918" y="61827"/>
                </a:quadBezTo>
                <a:cubicBezTo>
                  <a:pt x="84876" y="61926"/>
                  <a:pt x="84775" y="61987"/>
                  <a:pt x="84668" y="61978"/>
                </a:cubicBezTo>
                <a:cubicBezTo>
                  <a:pt x="84561" y="61969"/>
                  <a:pt x="84472" y="61892"/>
                  <a:pt x="84448" y="61787"/>
                </a:cubicBezTo>
                <a:cubicBezTo>
                  <a:pt x="83858" y="59157"/>
                  <a:pt x="83588" y="57097"/>
                  <a:pt x="82548" y="55077"/>
                </a:cubicBezTo>
                <a:cubicBezTo>
                  <a:pt x="77708" y="45617"/>
                  <a:pt x="68018" y="40347"/>
                  <a:pt x="57508" y="42647"/>
                </a:cubicBezTo>
                <a:quadBezTo>
                  <a:pt x="47668" y="44807"/>
                  <a:pt x="42008" y="54967"/>
                </a:quadBezTo>
                <a:cubicBezTo>
                  <a:pt x="41956" y="55061"/>
                  <a:pt x="41859" y="55121"/>
                  <a:pt x="41752" y="55127"/>
                </a:cubicBezTo>
                <a:cubicBezTo>
                  <a:pt x="41644" y="55133"/>
                  <a:pt x="41541" y="55084"/>
                  <a:pt x="41478" y="54997"/>
                </a:cubicBezTo>
                <a:quadBezTo>
                  <a:pt x="39048" y="51677"/>
                  <a:pt x="38288" y="51087"/>
                </a:quadBezTo>
                <a:quadBezTo>
                  <a:pt x="27338" y="42627"/>
                  <a:pt x="16478" y="48357"/>
                </a:quadBezTo>
                <a:cubicBezTo>
                  <a:pt x="10118" y="51707"/>
                  <a:pt x="6308" y="57907"/>
                  <a:pt x="5928" y="64987"/>
                </a:cubicBezTo>
                <a:cubicBezTo>
                  <a:pt x="5920" y="65135"/>
                  <a:pt x="5974" y="65280"/>
                  <a:pt x="6076" y="65388"/>
                </a:cubicBezTo>
                <a:cubicBezTo>
                  <a:pt x="6178" y="65496"/>
                  <a:pt x="6320" y="65557"/>
                  <a:pt x="6468" y="65557"/>
                </a:cubicBezTo>
                <a:quadBezTo>
                  <a:pt x="36478" y="65487"/>
                  <a:pt x="43678" y="65447"/>
                </a:quadBezTo>
                <a:quadBezTo>
                  <a:pt x="44268" y="65447"/>
                  <a:pt x="44938" y="64687"/>
                </a:quadBezTo>
                <a:cubicBezTo>
                  <a:pt x="45014" y="64598"/>
                  <a:pt x="45127" y="64547"/>
                  <a:pt x="45248" y="64547"/>
                </a:cubicBezTo>
                <a:lnTo>
                  <a:pt x="82878" y="64547"/>
                </a:lnTo>
                <a:cubicBezTo>
                  <a:pt x="83059" y="64547"/>
                  <a:pt x="83225" y="64645"/>
                  <a:pt x="83314" y="64804"/>
                </a:cubicBezTo>
                <a:cubicBezTo>
                  <a:pt x="83403" y="64963"/>
                  <a:pt x="83401" y="65159"/>
                  <a:pt x="83308" y="65317"/>
                </a:cubicBezTo>
                <a:close/>
              </a:path>
            </a:pathLst>
          </a:custGeom>
          <a:solidFill>
            <a:srgbClr val="3D7CC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153"/>
          <p:cNvSpPr/>
          <p:nvPr/>
        </p:nvSpPr>
        <p:spPr>
          <a:xfrm>
            <a:off x="11582686" y="2343436"/>
            <a:ext cx="842390" cy="842391"/>
          </a:xfrm>
          <a:custGeom>
            <a:avLst/>
            <a:gdLst/>
            <a:ahLst/>
            <a:cxnLst/>
            <a:rect l="0" t="0" r="r" b="b"/>
            <a:pathLst>
              <a:path w="88440" h="88440" stroke="0" extrusionOk="0">
                <a:moveTo>
                  <a:pt x="88440" y="44220"/>
                </a:moveTo>
                <a:cubicBezTo>
                  <a:pt x="88440" y="68642"/>
                  <a:pt x="68642" y="88440"/>
                  <a:pt x="44220" y="88440"/>
                </a:cubicBezTo>
                <a:cubicBezTo>
                  <a:pt x="19798" y="88440"/>
                  <a:pt x="0" y="68642"/>
                  <a:pt x="0" y="44220"/>
                </a:cubicBezTo>
                <a:cubicBezTo>
                  <a:pt x="0" y="19798"/>
                  <a:pt x="19798" y="0"/>
                  <a:pt x="44220" y="0"/>
                </a:cubicBezTo>
                <a:cubicBezTo>
                  <a:pt x="68642" y="0"/>
                  <a:pt x="88440" y="19798"/>
                  <a:pt x="88440" y="44220"/>
                </a:cubicBezTo>
                <a:close/>
              </a:path>
            </a:pathLst>
          </a:custGeom>
          <a:solidFill>
            <a:srgbClr val="D9604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154"/>
          <p:cNvSpPr/>
          <p:nvPr/>
        </p:nvSpPr>
        <p:spPr>
          <a:xfrm>
            <a:off x="1294800" y="2476226"/>
            <a:ext cx="272281" cy="100179"/>
          </a:xfrm>
          <a:custGeom>
            <a:avLst/>
            <a:gdLst/>
            <a:ahLst/>
            <a:cxnLst/>
            <a:rect l="0" t="0" r="r" b="b"/>
            <a:pathLst>
              <a:path w="28586" h="10518" stroke="0" extrusionOk="0">
                <a:moveTo>
                  <a:pt x="28586" y="6934"/>
                </a:moveTo>
                <a:cubicBezTo>
                  <a:pt x="28589" y="8889"/>
                  <a:pt x="27007" y="10477"/>
                  <a:pt x="25052" y="10480"/>
                </a:cubicBezTo>
                <a:lnTo>
                  <a:pt x="3552" y="10518"/>
                </a:lnTo>
                <a:cubicBezTo>
                  <a:pt x="2613" y="10519"/>
                  <a:pt x="1712" y="10148"/>
                  <a:pt x="1047" y="9485"/>
                </a:cubicBezTo>
                <a:cubicBezTo>
                  <a:pt x="382" y="8822"/>
                  <a:pt x="8" y="7923"/>
                  <a:pt x="6" y="6984"/>
                </a:cubicBezTo>
                <a:lnTo>
                  <a:pt x="0" y="3584"/>
                </a:lnTo>
                <a:cubicBezTo>
                  <a:pt x="-3" y="1629"/>
                  <a:pt x="1579" y="41"/>
                  <a:pt x="3534" y="38"/>
                </a:cubicBezTo>
                <a:lnTo>
                  <a:pt x="25034" y="0"/>
                </a:lnTo>
                <a:cubicBezTo>
                  <a:pt x="26989" y="-3"/>
                  <a:pt x="28577" y="1579"/>
                  <a:pt x="28580" y="3534"/>
                </a:cubicBezTo>
                <a:lnTo>
                  <a:pt x="28586" y="6934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155"/>
          <p:cNvSpPr/>
          <p:nvPr/>
        </p:nvSpPr>
        <p:spPr>
          <a:xfrm>
            <a:off x="11729612" y="2476338"/>
            <a:ext cx="545034" cy="518937"/>
          </a:xfrm>
          <a:custGeom>
            <a:avLst/>
            <a:gdLst/>
            <a:ahLst/>
            <a:cxnLst/>
            <a:rect l="0" t="0" r="r" b="b"/>
            <a:pathLst>
              <a:path w="57221" h="54482" stroke="0" extrusionOk="0">
                <a:moveTo>
                  <a:pt x="36582" y="19397"/>
                </a:moveTo>
                <a:lnTo>
                  <a:pt x="56930" y="20612"/>
                </a:lnTo>
                <a:cubicBezTo>
                  <a:pt x="57057" y="20619"/>
                  <a:pt x="57167" y="20704"/>
                  <a:pt x="57206" y="20826"/>
                </a:cubicBezTo>
                <a:cubicBezTo>
                  <a:pt x="57246" y="20947"/>
                  <a:pt x="57206" y="21080"/>
                  <a:pt x="57107" y="21161"/>
                </a:cubicBezTo>
                <a:lnTo>
                  <a:pt x="41315" y="34048"/>
                </a:lnTo>
                <a:cubicBezTo>
                  <a:pt x="41221" y="34125"/>
                  <a:pt x="41180" y="34249"/>
                  <a:pt x="41211" y="34367"/>
                </a:cubicBezTo>
                <a:lnTo>
                  <a:pt x="46344" y="54094"/>
                </a:lnTo>
                <a:cubicBezTo>
                  <a:pt x="46376" y="54217"/>
                  <a:pt x="46329" y="54348"/>
                  <a:pt x="46225" y="54423"/>
                </a:cubicBezTo>
                <a:cubicBezTo>
                  <a:pt x="46122" y="54498"/>
                  <a:pt x="45983" y="54501"/>
                  <a:pt x="45876" y="54432"/>
                </a:cubicBezTo>
                <a:lnTo>
                  <a:pt x="28739" y="43395"/>
                </a:lnTo>
                <a:cubicBezTo>
                  <a:pt x="28637" y="43329"/>
                  <a:pt x="28506" y="43329"/>
                  <a:pt x="28404" y="43394"/>
                </a:cubicBezTo>
                <a:lnTo>
                  <a:pt x="11229" y="54372"/>
                </a:lnTo>
                <a:cubicBezTo>
                  <a:pt x="11121" y="54441"/>
                  <a:pt x="10982" y="54436"/>
                  <a:pt x="10879" y="54361"/>
                </a:cubicBezTo>
                <a:cubicBezTo>
                  <a:pt x="10776" y="54286"/>
                  <a:pt x="10730" y="54155"/>
                  <a:pt x="10762" y="54031"/>
                </a:cubicBezTo>
                <a:lnTo>
                  <a:pt x="15964" y="34323"/>
                </a:lnTo>
                <a:cubicBezTo>
                  <a:pt x="15995" y="34205"/>
                  <a:pt x="15955" y="34081"/>
                  <a:pt x="15861" y="34004"/>
                </a:cubicBezTo>
                <a:lnTo>
                  <a:pt x="113" y="21062"/>
                </a:lnTo>
                <a:cubicBezTo>
                  <a:pt x="15" y="20981"/>
                  <a:pt x="-24" y="20847"/>
                  <a:pt x="15" y="20726"/>
                </a:cubicBezTo>
                <a:cubicBezTo>
                  <a:pt x="55" y="20604"/>
                  <a:pt x="165" y="20520"/>
                  <a:pt x="293" y="20513"/>
                </a:cubicBezTo>
                <a:lnTo>
                  <a:pt x="20644" y="19369"/>
                </a:lnTo>
                <a:cubicBezTo>
                  <a:pt x="20765" y="19363"/>
                  <a:pt x="20871" y="19286"/>
                  <a:pt x="20915" y="19173"/>
                </a:cubicBezTo>
                <a:lnTo>
                  <a:pt x="28358" y="197"/>
                </a:lnTo>
                <a:cubicBezTo>
                  <a:pt x="28405" y="78"/>
                  <a:pt x="28519" y="0"/>
                  <a:pt x="28647" y="0"/>
                </a:cubicBezTo>
                <a:cubicBezTo>
                  <a:pt x="28775" y="0"/>
                  <a:pt x="28889" y="79"/>
                  <a:pt x="28936" y="198"/>
                </a:cubicBezTo>
                <a:lnTo>
                  <a:pt x="36312" y="19200"/>
                </a:lnTo>
                <a:cubicBezTo>
                  <a:pt x="36356" y="19313"/>
                  <a:pt x="36461" y="19390"/>
                  <a:pt x="36582" y="19397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156"/>
          <p:cNvSpPr/>
          <p:nvPr/>
        </p:nvSpPr>
        <p:spPr>
          <a:xfrm>
            <a:off x="4705295" y="2479247"/>
            <a:ext cx="518275" cy="520850"/>
          </a:xfrm>
          <a:custGeom>
            <a:avLst/>
            <a:gdLst/>
            <a:ahLst/>
            <a:cxnLst/>
            <a:rect l="0" t="0" r="r" b="b"/>
            <a:pathLst>
              <a:path w="54412" h="54682" stroke="0" extrusionOk="0">
                <a:moveTo>
                  <a:pt x="8066" y="52542"/>
                </a:moveTo>
                <a:lnTo>
                  <a:pt x="43386" y="15652"/>
                </a:lnTo>
                <a:cubicBezTo>
                  <a:pt x="43436" y="15599"/>
                  <a:pt x="43463" y="15528"/>
                  <a:pt x="43462" y="15454"/>
                </a:cubicBezTo>
                <a:cubicBezTo>
                  <a:pt x="43460" y="15381"/>
                  <a:pt x="43429" y="15312"/>
                  <a:pt x="43376" y="15262"/>
                </a:cubicBezTo>
                <a:lnTo>
                  <a:pt x="40966" y="12962"/>
                </a:lnTo>
                <a:cubicBezTo>
                  <a:pt x="40902" y="12901"/>
                  <a:pt x="40817" y="12867"/>
                  <a:pt x="40729" y="12869"/>
                </a:cubicBezTo>
                <a:cubicBezTo>
                  <a:pt x="40641" y="12871"/>
                  <a:pt x="40557" y="12908"/>
                  <a:pt x="40496" y="12972"/>
                </a:cubicBezTo>
                <a:lnTo>
                  <a:pt x="676" y="54562"/>
                </a:lnTo>
                <a:cubicBezTo>
                  <a:pt x="556" y="54686"/>
                  <a:pt x="370" y="54718"/>
                  <a:pt x="215" y="54640"/>
                </a:cubicBezTo>
                <a:cubicBezTo>
                  <a:pt x="61" y="54562"/>
                  <a:pt x="-24" y="54392"/>
                  <a:pt x="6" y="54222"/>
                </a:cubicBezTo>
                <a:lnTo>
                  <a:pt x="5896" y="20542"/>
                </a:lnTo>
                <a:cubicBezTo>
                  <a:pt x="5960" y="20194"/>
                  <a:pt x="6153" y="19884"/>
                  <a:pt x="6436" y="19672"/>
                </a:cubicBezTo>
                <a:lnTo>
                  <a:pt x="29626" y="2302"/>
                </a:lnTo>
                <a:cubicBezTo>
                  <a:pt x="29946" y="2066"/>
                  <a:pt x="30327" y="1924"/>
                  <a:pt x="30726" y="1892"/>
                </a:cubicBezTo>
                <a:lnTo>
                  <a:pt x="53876" y="2"/>
                </a:lnTo>
                <a:cubicBezTo>
                  <a:pt x="54028" y="-10"/>
                  <a:pt x="54177" y="47"/>
                  <a:pt x="54280" y="159"/>
                </a:cubicBezTo>
                <a:cubicBezTo>
                  <a:pt x="54384" y="270"/>
                  <a:pt x="54430" y="422"/>
                  <a:pt x="54406" y="572"/>
                </a:cubicBezTo>
                <a:lnTo>
                  <a:pt x="50616" y="25052"/>
                </a:lnTo>
                <a:cubicBezTo>
                  <a:pt x="50537" y="25538"/>
                  <a:pt x="50342" y="26001"/>
                  <a:pt x="50046" y="26402"/>
                </a:cubicBezTo>
                <a:lnTo>
                  <a:pt x="32786" y="49532"/>
                </a:lnTo>
                <a:cubicBezTo>
                  <a:pt x="32581" y="49806"/>
                  <a:pt x="32275" y="49987"/>
                  <a:pt x="31936" y="50032"/>
                </a:cubicBezTo>
                <a:lnTo>
                  <a:pt x="8276" y="52952"/>
                </a:lnTo>
                <a:cubicBezTo>
                  <a:pt x="8173" y="52964"/>
                  <a:pt x="8073" y="52910"/>
                  <a:pt x="8026" y="52819"/>
                </a:cubicBezTo>
                <a:cubicBezTo>
                  <a:pt x="7979" y="52727"/>
                  <a:pt x="7995" y="52616"/>
                  <a:pt x="8066" y="52542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157"/>
          <p:cNvSpPr/>
          <p:nvPr/>
        </p:nvSpPr>
        <p:spPr>
          <a:xfrm>
            <a:off x="8534876" y="2496121"/>
            <a:ext cx="232410" cy="232410"/>
          </a:xfrm>
          <a:custGeom>
            <a:avLst/>
            <a:gdLst/>
            <a:ahLst/>
            <a:cxnLst/>
            <a:rect l="0" t="0" r="r" b="b"/>
            <a:pathLst>
              <a:path w="24400" h="24400" stroke="0" extrusionOk="0">
                <a:moveTo>
                  <a:pt x="24400" y="12200"/>
                </a:moveTo>
                <a:cubicBezTo>
                  <a:pt x="24400" y="18938"/>
                  <a:pt x="18938" y="24400"/>
                  <a:pt x="12200" y="24400"/>
                </a:cubicBezTo>
                <a:cubicBezTo>
                  <a:pt x="5462" y="24400"/>
                  <a:pt x="0" y="18938"/>
                  <a:pt x="0" y="12200"/>
                </a:cubicBezTo>
                <a:cubicBezTo>
                  <a:pt x="0" y="8964"/>
                  <a:pt x="1285" y="5861"/>
                  <a:pt x="3573" y="3573"/>
                </a:cubicBezTo>
                <a:cubicBezTo>
                  <a:pt x="5861" y="1285"/>
                  <a:pt x="8964" y="0"/>
                  <a:pt x="12200" y="0"/>
                </a:cubicBezTo>
                <a:cubicBezTo>
                  <a:pt x="15436" y="0"/>
                  <a:pt x="18539" y="1285"/>
                  <a:pt x="20827" y="3573"/>
                </a:cubicBezTo>
                <a:cubicBezTo>
                  <a:pt x="23115" y="5861"/>
                  <a:pt x="24400" y="8964"/>
                  <a:pt x="24400" y="1220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158"/>
          <p:cNvSpPr/>
          <p:nvPr/>
        </p:nvSpPr>
        <p:spPr>
          <a:xfrm>
            <a:off x="8192167" y="2534221"/>
            <a:ext cx="213170" cy="213170"/>
          </a:xfrm>
          <a:custGeom>
            <a:avLst/>
            <a:gdLst/>
            <a:ahLst/>
            <a:cxnLst/>
            <a:rect l="0" t="0" r="r" b="b"/>
            <a:pathLst>
              <a:path w="22380" h="22380" stroke="0" extrusionOk="0">
                <a:moveTo>
                  <a:pt x="22380" y="11190"/>
                </a:moveTo>
                <a:cubicBezTo>
                  <a:pt x="22380" y="14158"/>
                  <a:pt x="21201" y="17004"/>
                  <a:pt x="19103" y="19103"/>
                </a:cubicBezTo>
                <a:cubicBezTo>
                  <a:pt x="17004" y="21201"/>
                  <a:pt x="14158" y="22380"/>
                  <a:pt x="11190" y="22380"/>
                </a:cubicBezTo>
                <a:cubicBezTo>
                  <a:pt x="8222" y="22380"/>
                  <a:pt x="5376" y="21201"/>
                  <a:pt x="3277" y="19103"/>
                </a:cubicBezTo>
                <a:cubicBezTo>
                  <a:pt x="1179" y="17004"/>
                  <a:pt x="0" y="14158"/>
                  <a:pt x="0" y="11190"/>
                </a:cubicBezTo>
                <a:cubicBezTo>
                  <a:pt x="0" y="8222"/>
                  <a:pt x="1179" y="5376"/>
                  <a:pt x="3277" y="3277"/>
                </a:cubicBezTo>
                <a:cubicBezTo>
                  <a:pt x="5376" y="1179"/>
                  <a:pt x="8222" y="0"/>
                  <a:pt x="11190" y="0"/>
                </a:cubicBezTo>
                <a:cubicBezTo>
                  <a:pt x="14158" y="0"/>
                  <a:pt x="17004" y="1179"/>
                  <a:pt x="19103" y="3277"/>
                </a:cubicBezTo>
                <a:cubicBezTo>
                  <a:pt x="21201" y="5376"/>
                  <a:pt x="22380" y="8222"/>
                  <a:pt x="22380" y="1119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159"/>
          <p:cNvSpPr/>
          <p:nvPr/>
        </p:nvSpPr>
        <p:spPr>
          <a:xfrm>
            <a:off x="1237583" y="2590800"/>
            <a:ext cx="386525" cy="171450"/>
          </a:xfrm>
          <a:custGeom>
            <a:avLst/>
            <a:gdLst/>
            <a:ahLst/>
            <a:cxnLst/>
            <a:rect l="0" t="0" r="r" b="b"/>
            <a:pathLst>
              <a:path w="40580" h="18000" stroke="0" extrusionOk="0">
                <a:moveTo>
                  <a:pt x="530" y="18000"/>
                </a:moveTo>
                <a:cubicBezTo>
                  <a:pt x="389" y="18000"/>
                  <a:pt x="255" y="17944"/>
                  <a:pt x="155" y="17845"/>
                </a:cubicBezTo>
                <a:cubicBezTo>
                  <a:pt x="56" y="17745"/>
                  <a:pt x="0" y="17611"/>
                  <a:pt x="0" y="17470"/>
                </a:cubicBezTo>
                <a:lnTo>
                  <a:pt x="0" y="8700"/>
                </a:lnTo>
                <a:cubicBezTo>
                  <a:pt x="0" y="6393"/>
                  <a:pt x="926" y="4180"/>
                  <a:pt x="2575" y="2548"/>
                </a:cubicBezTo>
                <a:cubicBezTo>
                  <a:pt x="4223" y="917"/>
                  <a:pt x="6459" y="0"/>
                  <a:pt x="8790" y="0"/>
                </a:cubicBezTo>
                <a:lnTo>
                  <a:pt x="31790" y="0"/>
                </a:lnTo>
                <a:cubicBezTo>
                  <a:pt x="34121" y="0"/>
                  <a:pt x="36357" y="917"/>
                  <a:pt x="38005" y="2548"/>
                </a:cubicBezTo>
                <a:cubicBezTo>
                  <a:pt x="39654" y="4180"/>
                  <a:pt x="40580" y="6393"/>
                  <a:pt x="40580" y="8700"/>
                </a:cubicBezTo>
                <a:lnTo>
                  <a:pt x="40580" y="17470"/>
                </a:lnTo>
                <a:cubicBezTo>
                  <a:pt x="40580" y="17763"/>
                  <a:pt x="40343" y="18000"/>
                  <a:pt x="40050" y="18000"/>
                </a:cubicBezTo>
                <a:lnTo>
                  <a:pt x="530" y="1800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160"/>
          <p:cNvSpPr/>
          <p:nvPr/>
        </p:nvSpPr>
        <p:spPr>
          <a:xfrm>
            <a:off x="1237679" y="2881789"/>
            <a:ext cx="386334" cy="170879"/>
          </a:xfrm>
          <a:custGeom>
            <a:avLst/>
            <a:gdLst/>
            <a:ahLst/>
            <a:cxnLst/>
            <a:rect l="0" t="0" r="r" b="b"/>
            <a:pathLst>
              <a:path w="40560" h="17940" stroke="0" extrusionOk="0">
                <a:moveTo>
                  <a:pt x="40230" y="0"/>
                </a:moveTo>
                <a:cubicBezTo>
                  <a:pt x="40318" y="0"/>
                  <a:pt x="40401" y="35"/>
                  <a:pt x="40463" y="97"/>
                </a:cubicBezTo>
                <a:cubicBezTo>
                  <a:pt x="40525" y="159"/>
                  <a:pt x="40560" y="242"/>
                  <a:pt x="40560" y="330"/>
                </a:cubicBezTo>
                <a:lnTo>
                  <a:pt x="40560" y="9210"/>
                </a:lnTo>
                <a:cubicBezTo>
                  <a:pt x="40560" y="14031"/>
                  <a:pt x="36651" y="17940"/>
                  <a:pt x="31830" y="17940"/>
                </a:cubicBezTo>
                <a:lnTo>
                  <a:pt x="8730" y="17940"/>
                </a:lnTo>
                <a:cubicBezTo>
                  <a:pt x="3909" y="17940"/>
                  <a:pt x="0" y="14031"/>
                  <a:pt x="0" y="9210"/>
                </a:cubicBezTo>
                <a:lnTo>
                  <a:pt x="0" y="330"/>
                </a:lnTo>
                <a:cubicBezTo>
                  <a:pt x="0" y="242"/>
                  <a:pt x="35" y="159"/>
                  <a:pt x="97" y="97"/>
                </a:cubicBezTo>
                <a:cubicBezTo>
                  <a:pt x="159" y="35"/>
                  <a:pt x="242" y="0"/>
                  <a:pt x="330" y="0"/>
                </a:cubicBezTo>
                <a:lnTo>
                  <a:pt x="4023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491"/>
          <p:cNvSpPr/>
          <p:nvPr/>
        </p:nvSpPr>
        <p:spPr>
          <a:xfrm>
            <a:off x="762381" y="6810756"/>
            <a:ext cx="537401" cy="537401"/>
          </a:xfrm>
          <a:custGeom>
            <a:avLst/>
            <a:gdLst/>
            <a:ahLst/>
            <a:cxnLst/>
            <a:rect l="0" t="0" r="r" b="b"/>
            <a:pathLst>
              <a:path w="56420" h="56420" stroke="0" extrusionOk="0">
                <a:moveTo>
                  <a:pt x="56420" y="28210"/>
                </a:moveTo>
                <a:cubicBezTo>
                  <a:pt x="56420" y="35692"/>
                  <a:pt x="53448" y="42867"/>
                  <a:pt x="48157" y="48158"/>
                </a:cubicBezTo>
                <a:cubicBezTo>
                  <a:pt x="42867" y="53448"/>
                  <a:pt x="35692" y="56420"/>
                  <a:pt x="28210" y="56420"/>
                </a:cubicBezTo>
                <a:cubicBezTo>
                  <a:pt x="20728" y="56420"/>
                  <a:pt x="13553" y="53448"/>
                  <a:pt x="8263" y="48158"/>
                </a:cubicBezTo>
                <a:cubicBezTo>
                  <a:pt x="2972" y="42867"/>
                  <a:pt x="0" y="35692"/>
                  <a:pt x="0" y="28210"/>
                </a:cubicBezTo>
                <a:cubicBezTo>
                  <a:pt x="0" y="20728"/>
                  <a:pt x="2972" y="13553"/>
                  <a:pt x="8263" y="8263"/>
                </a:cubicBezTo>
                <a:cubicBezTo>
                  <a:pt x="13553" y="2972"/>
                  <a:pt x="20728" y="0"/>
                  <a:pt x="28210" y="0"/>
                </a:cubicBezTo>
                <a:cubicBezTo>
                  <a:pt x="35692" y="0"/>
                  <a:pt x="42867" y="2972"/>
                  <a:pt x="48157" y="8263"/>
                </a:cubicBezTo>
                <a:cubicBezTo>
                  <a:pt x="53448" y="13553"/>
                  <a:pt x="56420" y="20728"/>
                  <a:pt x="56420" y="28210"/>
                </a:cubicBezTo>
                <a:close/>
              </a:path>
            </a:pathLst>
          </a:custGeom>
          <a:solidFill>
            <a:srgbClr val="1F2A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492"/>
          <p:cNvSpPr/>
          <p:nvPr/>
        </p:nvSpPr>
        <p:spPr>
          <a:xfrm>
            <a:off x="5334381" y="6810756"/>
            <a:ext cx="537401" cy="537401"/>
          </a:xfrm>
          <a:custGeom>
            <a:avLst/>
            <a:gdLst/>
            <a:ahLst/>
            <a:cxnLst/>
            <a:rect l="0" t="0" r="r" b="b"/>
            <a:pathLst>
              <a:path w="56420" h="56420" stroke="0" extrusionOk="0">
                <a:moveTo>
                  <a:pt x="56420" y="28210"/>
                </a:moveTo>
                <a:cubicBezTo>
                  <a:pt x="56420" y="35692"/>
                  <a:pt x="53448" y="42867"/>
                  <a:pt x="48158" y="48158"/>
                </a:cubicBezTo>
                <a:cubicBezTo>
                  <a:pt x="42867" y="53448"/>
                  <a:pt x="35692" y="56420"/>
                  <a:pt x="28210" y="56420"/>
                </a:cubicBezTo>
                <a:cubicBezTo>
                  <a:pt x="20728" y="56420"/>
                  <a:pt x="13553" y="53448"/>
                  <a:pt x="8263" y="48158"/>
                </a:cubicBezTo>
                <a:cubicBezTo>
                  <a:pt x="2972" y="42867"/>
                  <a:pt x="0" y="35692"/>
                  <a:pt x="0" y="28210"/>
                </a:cubicBezTo>
                <a:cubicBezTo>
                  <a:pt x="0" y="20728"/>
                  <a:pt x="2972" y="13553"/>
                  <a:pt x="8263" y="8263"/>
                </a:cubicBezTo>
                <a:cubicBezTo>
                  <a:pt x="13553" y="2972"/>
                  <a:pt x="20728" y="0"/>
                  <a:pt x="28210" y="0"/>
                </a:cubicBezTo>
                <a:cubicBezTo>
                  <a:pt x="35692" y="0"/>
                  <a:pt x="42867" y="2972"/>
                  <a:pt x="48158" y="8263"/>
                </a:cubicBezTo>
                <a:cubicBezTo>
                  <a:pt x="53448" y="13553"/>
                  <a:pt x="56420" y="20728"/>
                  <a:pt x="56420" y="28210"/>
                </a:cubicBezTo>
                <a:close/>
              </a:path>
            </a:pathLst>
          </a:custGeom>
          <a:solidFill>
            <a:srgbClr val="1F2A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493"/>
          <p:cNvSpPr/>
          <p:nvPr/>
        </p:nvSpPr>
        <p:spPr>
          <a:xfrm>
            <a:off x="9906381" y="6810756"/>
            <a:ext cx="537400" cy="537401"/>
          </a:xfrm>
          <a:custGeom>
            <a:avLst/>
            <a:gdLst/>
            <a:ahLst/>
            <a:cxnLst/>
            <a:rect l="0" t="0" r="r" b="b"/>
            <a:pathLst>
              <a:path w="56420" h="56420" stroke="0" extrusionOk="0">
                <a:moveTo>
                  <a:pt x="56420" y="28210"/>
                </a:moveTo>
                <a:cubicBezTo>
                  <a:pt x="56420" y="43790"/>
                  <a:pt x="43790" y="56420"/>
                  <a:pt x="28210" y="56420"/>
                </a:cubicBezTo>
                <a:cubicBezTo>
                  <a:pt x="12630" y="56420"/>
                  <a:pt x="0" y="43790"/>
                  <a:pt x="0" y="28210"/>
                </a:cubicBezTo>
                <a:cubicBezTo>
                  <a:pt x="0" y="12630"/>
                  <a:pt x="12630" y="0"/>
                  <a:pt x="28210" y="0"/>
                </a:cubicBezTo>
                <a:cubicBezTo>
                  <a:pt x="43790" y="0"/>
                  <a:pt x="56420" y="12630"/>
                  <a:pt x="56420" y="28210"/>
                </a:cubicBezTo>
                <a:close/>
              </a:path>
            </a:pathLst>
          </a:custGeom>
          <a:solidFill>
            <a:srgbClr val="1F2A4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-495"/>
          <p:cNvSpPr/>
          <p:nvPr/>
        </p:nvSpPr>
        <p:spPr>
          <a:xfrm>
            <a:off x="4477988" y="6984199"/>
            <a:ext cx="627936" cy="191488"/>
          </a:xfrm>
          <a:custGeom>
            <a:avLst/>
            <a:gdLst/>
            <a:ahLst/>
            <a:cxnLst/>
            <a:rect l="0" t="0" r="r" b="b"/>
            <a:pathLst>
              <a:path w="65925" h="20104" stroke="0" extrusionOk="0">
                <a:moveTo>
                  <a:pt x="49900" y="7931"/>
                </a:moveTo>
                <a:lnTo>
                  <a:pt x="49900" y="340"/>
                </a:lnTo>
                <a:cubicBezTo>
                  <a:pt x="49900" y="216"/>
                  <a:pt x="49968" y="102"/>
                  <a:pt x="50076" y="42"/>
                </a:cubicBezTo>
                <a:cubicBezTo>
                  <a:pt x="50185" y="-18"/>
                  <a:pt x="50318" y="-13"/>
                  <a:pt x="50422" y="53"/>
                </a:cubicBezTo>
                <a:lnTo>
                  <a:pt x="65767" y="9813"/>
                </a:lnTo>
                <a:cubicBezTo>
                  <a:pt x="65866" y="9875"/>
                  <a:pt x="65925" y="9984"/>
                  <a:pt x="65925" y="10100"/>
                </a:cubicBezTo>
                <a:cubicBezTo>
                  <a:pt x="65925" y="10217"/>
                  <a:pt x="65865" y="10325"/>
                  <a:pt x="65767" y="10387"/>
                </a:cubicBezTo>
                <a:lnTo>
                  <a:pt x="50472" y="20051"/>
                </a:lnTo>
                <a:cubicBezTo>
                  <a:pt x="50367" y="20117"/>
                  <a:pt x="50234" y="20121"/>
                  <a:pt x="50126" y="20062"/>
                </a:cubicBezTo>
                <a:cubicBezTo>
                  <a:pt x="50017" y="20002"/>
                  <a:pt x="49950" y="19888"/>
                  <a:pt x="49950" y="19764"/>
                </a:cubicBezTo>
                <a:lnTo>
                  <a:pt x="49950" y="12521"/>
                </a:lnTo>
                <a:cubicBezTo>
                  <a:pt x="49950" y="12431"/>
                  <a:pt x="49914" y="12344"/>
                  <a:pt x="49850" y="12280"/>
                </a:cubicBezTo>
                <a:cubicBezTo>
                  <a:pt x="49787" y="12217"/>
                  <a:pt x="49700" y="12181"/>
                  <a:pt x="49610" y="12181"/>
                </a:cubicBezTo>
                <a:lnTo>
                  <a:pt x="340" y="12181"/>
                </a:lnTo>
                <a:cubicBezTo>
                  <a:pt x="152" y="12181"/>
                  <a:pt x="0" y="12029"/>
                  <a:pt x="0" y="11841"/>
                </a:cubicBezTo>
                <a:lnTo>
                  <a:pt x="0" y="8611"/>
                </a:lnTo>
                <a:cubicBezTo>
                  <a:pt x="0" y="8423"/>
                  <a:pt x="152" y="8271"/>
                  <a:pt x="340" y="8271"/>
                </a:cubicBezTo>
                <a:lnTo>
                  <a:pt x="49560" y="8271"/>
                </a:lnTo>
                <a:cubicBezTo>
                  <a:pt x="49650" y="8271"/>
                  <a:pt x="49737" y="8235"/>
                  <a:pt x="49800" y="8171"/>
                </a:cubicBezTo>
                <a:cubicBezTo>
                  <a:pt x="49864" y="8107"/>
                  <a:pt x="49900" y="8021"/>
                  <a:pt x="49900" y="7931"/>
                </a:cubicBezTo>
                <a:close/>
              </a:path>
            </a:pathLst>
          </a:custGeom>
          <a:solidFill>
            <a:srgbClr val="5760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-497"/>
          <p:cNvSpPr/>
          <p:nvPr/>
        </p:nvSpPr>
        <p:spPr>
          <a:xfrm>
            <a:off x="9049788" y="6984284"/>
            <a:ext cx="628026" cy="191516"/>
          </a:xfrm>
          <a:custGeom>
            <a:avLst/>
            <a:gdLst/>
            <a:ahLst/>
            <a:cxnLst/>
            <a:rect l="0" t="0" r="r" b="b"/>
            <a:pathLst>
              <a:path w="65935" h="20107" stroke="0" extrusionOk="0">
                <a:moveTo>
                  <a:pt x="0" y="8618"/>
                </a:moveTo>
                <a:lnTo>
                  <a:pt x="0" y="11848"/>
                </a:lnTo>
                <a:cubicBezTo>
                  <a:pt x="0" y="11938"/>
                  <a:pt x="36" y="12025"/>
                  <a:pt x="100" y="12088"/>
                </a:cubicBezTo>
                <a:cubicBezTo>
                  <a:pt x="164" y="12152"/>
                  <a:pt x="250" y="12188"/>
                  <a:pt x="340" y="12188"/>
                </a:cubicBezTo>
                <a:lnTo>
                  <a:pt x="49617" y="12183"/>
                </a:lnTo>
                <a:cubicBezTo>
                  <a:pt x="49708" y="12183"/>
                  <a:pt x="49794" y="12218"/>
                  <a:pt x="49858" y="12282"/>
                </a:cubicBezTo>
                <a:cubicBezTo>
                  <a:pt x="49922" y="12346"/>
                  <a:pt x="49958" y="12432"/>
                  <a:pt x="49958" y="12523"/>
                </a:cubicBezTo>
                <a:lnTo>
                  <a:pt x="49958" y="19767"/>
                </a:lnTo>
                <a:cubicBezTo>
                  <a:pt x="49958" y="19891"/>
                  <a:pt x="50026" y="20005"/>
                  <a:pt x="50134" y="20064"/>
                </a:cubicBezTo>
                <a:cubicBezTo>
                  <a:pt x="50243" y="20124"/>
                  <a:pt x="50375" y="20120"/>
                  <a:pt x="50480" y="20054"/>
                </a:cubicBezTo>
                <a:lnTo>
                  <a:pt x="65776" y="10387"/>
                </a:lnTo>
                <a:cubicBezTo>
                  <a:pt x="65875" y="10325"/>
                  <a:pt x="65934" y="10217"/>
                  <a:pt x="65935" y="10100"/>
                </a:cubicBezTo>
                <a:cubicBezTo>
                  <a:pt x="65935" y="9984"/>
                  <a:pt x="65875" y="9875"/>
                  <a:pt x="65777" y="9813"/>
                </a:cubicBezTo>
                <a:lnTo>
                  <a:pt x="50429" y="53"/>
                </a:lnTo>
                <a:cubicBezTo>
                  <a:pt x="50324" y="-13"/>
                  <a:pt x="50191" y="-18"/>
                  <a:pt x="50083" y="42"/>
                </a:cubicBezTo>
                <a:cubicBezTo>
                  <a:pt x="49974" y="102"/>
                  <a:pt x="49906" y="216"/>
                  <a:pt x="49906" y="340"/>
                </a:cubicBezTo>
                <a:lnTo>
                  <a:pt x="49907" y="7932"/>
                </a:lnTo>
                <a:cubicBezTo>
                  <a:pt x="49907" y="8022"/>
                  <a:pt x="49871" y="8109"/>
                  <a:pt x="49807" y="8172"/>
                </a:cubicBezTo>
                <a:cubicBezTo>
                  <a:pt x="49744" y="8236"/>
                  <a:pt x="49657" y="8272"/>
                  <a:pt x="49567" y="8272"/>
                </a:cubicBezTo>
                <a:lnTo>
                  <a:pt x="340" y="8277"/>
                </a:lnTo>
                <a:cubicBezTo>
                  <a:pt x="250" y="8277"/>
                  <a:pt x="163" y="8313"/>
                  <a:pt x="100" y="8377"/>
                </a:cubicBezTo>
                <a:cubicBezTo>
                  <a:pt x="36" y="8441"/>
                  <a:pt x="0" y="8527"/>
                  <a:pt x="0" y="8618"/>
                </a:cubicBezTo>
                <a:close/>
              </a:path>
            </a:pathLst>
          </a:custGeom>
          <a:solidFill>
            <a:srgbClr val="57607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line-0-word-0"/>
          <p:cNvSpPr/>
          <p:nvPr/>
        </p:nvSpPr>
        <p:spPr>
          <a:xfrm>
            <a:off x="802767" y="674443"/>
            <a:ext cx="6454606" cy="63067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308" baseline="0" b="1" spc="0" dirty="0">
                <a:solidFill>
                  <a:srgbClr val="1f2a44"/>
                </a:solidFill>
                <a:latin typeface="Liberation Sans"/>
                <a:ea typeface="Liberation Sans"/>
              </a:rPr>
              <a:t>Refill Program: Year One</a:t>
            </a:r>
          </a:p>
        </p:txBody>
      </p:sp>
      <p:sp>
        <p:nvSpPr>
          <p:cNvPr id="25" name="line-1-word-0"/>
          <p:cNvSpPr/>
          <p:nvPr/>
        </p:nvSpPr>
        <p:spPr>
          <a:xfrm>
            <a:off x="12701111" y="819100"/>
            <a:ext cx="1485188" cy="22879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77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PILOT RESULTS</a:t>
            </a:r>
          </a:p>
        </p:txBody>
      </p:sp>
      <p:sp>
        <p:nvSpPr>
          <p:cNvPr id="26" name="line-2-word-0"/>
          <p:cNvSpPr/>
          <p:nvPr/>
        </p:nvSpPr>
        <p:spPr>
          <a:xfrm>
            <a:off x="766538" y="1418122"/>
            <a:ext cx="8110094" cy="28800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94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What happened when a neighborhood store switched to refillable containers</a:t>
            </a:r>
          </a:p>
        </p:txBody>
      </p:sp>
      <p:sp>
        <p:nvSpPr>
          <p:cNvPr id="27" name="line-3-word-0"/>
          <p:cNvSpPr/>
          <p:nvPr/>
        </p:nvSpPr>
        <p:spPr>
          <a:xfrm>
            <a:off x="4594835" y="3513482"/>
            <a:ext cx="1184554" cy="67008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585" baseline="0" b="1" spc="0" dirty="0">
                <a:solidFill>
                  <a:srgbClr val="e8a33d"/>
                </a:solidFill>
                <a:latin typeface="Liberation Sans"/>
                <a:ea typeface="Liberation Sans"/>
              </a:rPr>
              <a:t>38%</a:t>
            </a:r>
          </a:p>
        </p:txBody>
      </p:sp>
      <p:sp>
        <p:nvSpPr>
          <p:cNvPr id="28" name="line-4-word-0"/>
          <p:cNvSpPr/>
          <p:nvPr/>
        </p:nvSpPr>
        <p:spPr>
          <a:xfrm>
            <a:off x="11631740" y="3492020"/>
            <a:ext cx="1581358" cy="6878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710" baseline="0" b="1" spc="0" dirty="0">
                <a:solidFill>
                  <a:srgbClr val="d9604c"/>
                </a:solidFill>
                <a:latin typeface="Liberation Sans"/>
                <a:ea typeface="Liberation Sans"/>
              </a:rPr>
              <a:t>4 of 5</a:t>
            </a:r>
          </a:p>
        </p:txBody>
      </p:sp>
      <p:sp>
        <p:nvSpPr>
          <p:cNvPr id="29" name="line-5-word-0"/>
          <p:cNvSpPr/>
          <p:nvPr/>
        </p:nvSpPr>
        <p:spPr>
          <a:xfrm>
            <a:off x="8121560" y="3510897"/>
            <a:ext cx="978918" cy="66223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530" baseline="0" b="1" spc="0" dirty="0">
                <a:solidFill>
                  <a:srgbClr val="3d7cc9"/>
                </a:solidFill>
                <a:latin typeface="Liberation Sans"/>
                <a:ea typeface="Liberation Sans"/>
              </a:rPr>
              <a:t>640</a:t>
            </a:r>
          </a:p>
        </p:txBody>
      </p:sp>
      <p:sp>
        <p:nvSpPr>
          <p:cNvPr id="30" name="line-6-word-0"/>
          <p:cNvSpPr/>
          <p:nvPr/>
        </p:nvSpPr>
        <p:spPr>
          <a:xfrm>
            <a:off x="1095946" y="3500856"/>
            <a:ext cx="1803745" cy="67140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594" baseline="0" b="1" spc="0" dirty="0">
                <a:solidFill>
                  <a:srgbClr val="1e8c7e"/>
                </a:solidFill>
                <a:latin typeface="Liberation Sans"/>
                <a:ea typeface="Liberation Sans"/>
              </a:rPr>
              <a:t>12,400</a:t>
            </a:r>
          </a:p>
        </p:txBody>
      </p:sp>
      <p:sp>
        <p:nvSpPr>
          <p:cNvPr id="31" name="line-7-word-0"/>
          <p:cNvSpPr/>
          <p:nvPr/>
        </p:nvSpPr>
        <p:spPr>
          <a:xfrm>
            <a:off x="1057889" y="4291460"/>
            <a:ext cx="2044009" cy="28187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51" baseline="0" b="1" spc="0" dirty="0">
                <a:solidFill>
                  <a:srgbClr val="1f2a44"/>
                </a:solidFill>
                <a:latin typeface="Liberation Sans"/>
                <a:ea typeface="Liberation Sans"/>
              </a:rPr>
              <a:t>containers refilled</a:t>
            </a:r>
          </a:p>
        </p:txBody>
      </p:sp>
      <p:sp>
        <p:nvSpPr>
          <p:cNvPr id="32" name="line-8-word-0"/>
          <p:cNvSpPr/>
          <p:nvPr/>
        </p:nvSpPr>
        <p:spPr>
          <a:xfrm>
            <a:off x="4589191" y="4291131"/>
            <a:ext cx="2414955" cy="28096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45" baseline="0" b="1" spc="0" dirty="0">
                <a:solidFill>
                  <a:srgbClr val="1f2a44"/>
                </a:solidFill>
                <a:latin typeface="Liberation Sans"/>
                <a:ea typeface="Liberation Sans"/>
              </a:rPr>
              <a:t>less packaging waste</a:t>
            </a:r>
          </a:p>
        </p:txBody>
      </p:sp>
      <p:sp>
        <p:nvSpPr>
          <p:cNvPr id="33" name="line-9-word-0"/>
          <p:cNvSpPr/>
          <p:nvPr/>
        </p:nvSpPr>
        <p:spPr>
          <a:xfrm>
            <a:off x="8111341" y="4291468"/>
            <a:ext cx="2057710" cy="28026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40" baseline="0" b="1" spc="0" dirty="0">
                <a:solidFill>
                  <a:srgbClr val="1f2a44"/>
                </a:solidFill>
                <a:latin typeface="Liberation Sans"/>
                <a:ea typeface="Liberation Sans"/>
              </a:rPr>
              <a:t>regular customers</a:t>
            </a:r>
          </a:p>
        </p:txBody>
      </p:sp>
      <p:sp>
        <p:nvSpPr>
          <p:cNvPr id="34" name="line-10-word-0"/>
          <p:cNvSpPr/>
          <p:nvPr/>
        </p:nvSpPr>
        <p:spPr>
          <a:xfrm>
            <a:off x="11623057" y="4291178"/>
            <a:ext cx="2302755" cy="2816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49" baseline="0" b="1" spc="0" dirty="0">
                <a:solidFill>
                  <a:srgbClr val="1f2a44"/>
                </a:solidFill>
                <a:latin typeface="Liberation Sans"/>
                <a:ea typeface="Liberation Sans"/>
              </a:rPr>
              <a:t>would recommend it</a:t>
            </a:r>
          </a:p>
        </p:txBody>
      </p:sp>
      <p:sp>
        <p:nvSpPr>
          <p:cNvPr id="35" name="line-11-word-0"/>
          <p:cNvSpPr/>
          <p:nvPr/>
        </p:nvSpPr>
        <p:spPr>
          <a:xfrm>
            <a:off x="1063466" y="4750237"/>
            <a:ext cx="1808134" cy="23709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6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Each one replaced a</a:t>
            </a:r>
          </a:p>
        </p:txBody>
      </p:sp>
      <p:sp>
        <p:nvSpPr>
          <p:cNvPr id="36" name="line-12-word-0"/>
          <p:cNvSpPr/>
          <p:nvPr/>
        </p:nvSpPr>
        <p:spPr>
          <a:xfrm>
            <a:off x="4582198" y="4750194"/>
            <a:ext cx="1657580" cy="23731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7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Compared with the</a:t>
            </a:r>
          </a:p>
        </p:txBody>
      </p:sp>
      <p:sp>
        <p:nvSpPr>
          <p:cNvPr id="37" name="line-13-word-0"/>
          <p:cNvSpPr/>
          <p:nvPr/>
        </p:nvSpPr>
        <p:spPr>
          <a:xfrm>
            <a:off x="8110276" y="4750395"/>
            <a:ext cx="1546541" cy="23854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6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Most refill at least</a:t>
            </a:r>
          </a:p>
        </p:txBody>
      </p:sp>
      <p:sp>
        <p:nvSpPr>
          <p:cNvPr id="38" name="line-14-word-0"/>
          <p:cNvSpPr/>
          <p:nvPr/>
        </p:nvSpPr>
        <p:spPr>
          <a:xfrm>
            <a:off x="11636407" y="4749950"/>
            <a:ext cx="1844610" cy="23897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9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From a short in-store</a:t>
            </a:r>
          </a:p>
        </p:txBody>
      </p:sp>
      <p:sp>
        <p:nvSpPr>
          <p:cNvPr id="39" name="line-15-word-0"/>
          <p:cNvSpPr/>
          <p:nvPr/>
        </p:nvSpPr>
        <p:spPr>
          <a:xfrm>
            <a:off x="1055715" y="5011844"/>
            <a:ext cx="1496315" cy="23751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9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single-use bottle.</a:t>
            </a:r>
          </a:p>
        </p:txBody>
      </p:sp>
      <p:sp>
        <p:nvSpPr>
          <p:cNvPr id="40" name="line-16-word-0"/>
          <p:cNvSpPr/>
          <p:nvPr/>
        </p:nvSpPr>
        <p:spPr>
          <a:xfrm>
            <a:off x="8102345" y="5012983"/>
            <a:ext cx="1265398" cy="2389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9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once a month.</a:t>
            </a:r>
          </a:p>
        </p:txBody>
      </p:sp>
      <p:sp>
        <p:nvSpPr>
          <p:cNvPr id="41" name="line-17-word-0"/>
          <p:cNvSpPr/>
          <p:nvPr/>
        </p:nvSpPr>
        <p:spPr>
          <a:xfrm>
            <a:off x="11628052" y="5011995"/>
            <a:ext cx="1884117" cy="23711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6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survey of 200 people.</a:t>
            </a:r>
          </a:p>
        </p:txBody>
      </p:sp>
      <p:sp>
        <p:nvSpPr>
          <p:cNvPr id="42" name="line-18-word-0"/>
          <p:cNvSpPr/>
          <p:nvPr/>
        </p:nvSpPr>
        <p:spPr>
          <a:xfrm>
            <a:off x="4578841" y="5012311"/>
            <a:ext cx="2025455" cy="23720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36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same months last year.</a:t>
            </a:r>
          </a:p>
        </p:txBody>
      </p:sp>
      <p:sp>
        <p:nvSpPr>
          <p:cNvPr id="43" name="line-19-word-0"/>
          <p:cNvSpPr/>
          <p:nvPr/>
        </p:nvSpPr>
        <p:spPr>
          <a:xfrm>
            <a:off x="783146" y="6343510"/>
            <a:ext cx="2415308" cy="3341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19" baseline="0" b="1" spc="0" dirty="0">
                <a:solidFill>
                  <a:srgbClr val="1f2a44"/>
                </a:solidFill>
                <a:latin typeface="Liberation Sans"/>
                <a:ea typeface="Liberation Sans"/>
              </a:rPr>
              <a:t>How a refill works</a:t>
            </a:r>
          </a:p>
        </p:txBody>
      </p:sp>
      <p:sp>
        <p:nvSpPr>
          <p:cNvPr id="44" name="line-20-word-0"/>
          <p:cNvSpPr/>
          <p:nvPr/>
        </p:nvSpPr>
        <p:spPr>
          <a:xfrm>
            <a:off x="1503140" y="6947427"/>
            <a:ext cx="2422972" cy="28180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51" baseline="0" b="0" spc="0" dirty="0">
                <a:solidFill>
                  <a:srgbClr val="1f2a44"/>
                </a:solidFill>
                <a:latin typeface="Liberation Sans"/>
                <a:ea typeface="Liberation Sans"/>
              </a:rPr>
              <a:t>Bring a clean container</a:t>
            </a:r>
          </a:p>
        </p:txBody>
      </p:sp>
      <p:sp>
        <p:nvSpPr>
          <p:cNvPr id="45" name="line-21-word-0"/>
          <p:cNvSpPr/>
          <p:nvPr/>
        </p:nvSpPr>
        <p:spPr>
          <a:xfrm>
            <a:off x="6061996" y="6947094"/>
            <a:ext cx="2368439" cy="28204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52" baseline="0" b="0" spc="0" dirty="0">
                <a:solidFill>
                  <a:srgbClr val="1f2a44"/>
                </a:solidFill>
                <a:latin typeface="Liberation Sans"/>
                <a:ea typeface="Liberation Sans"/>
              </a:rPr>
              <a:t>Weigh it at the counter</a:t>
            </a:r>
          </a:p>
        </p:txBody>
      </p:sp>
      <p:sp>
        <p:nvSpPr>
          <p:cNvPr id="46" name="line-22-word-0"/>
          <p:cNvSpPr/>
          <p:nvPr/>
        </p:nvSpPr>
        <p:spPr>
          <a:xfrm>
            <a:off x="10650093" y="6947736"/>
            <a:ext cx="2279248" cy="28182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851" baseline="0" b="0" spc="0" dirty="0">
                <a:solidFill>
                  <a:srgbClr val="1f2a44"/>
                </a:solidFill>
                <a:latin typeface="Liberation Sans"/>
                <a:ea typeface="Liberation Sans"/>
              </a:rPr>
              <a:t>Fill and pay by weight</a:t>
            </a:r>
          </a:p>
        </p:txBody>
      </p:sp>
      <p:sp>
        <p:nvSpPr>
          <p:cNvPr id="47" name="line-23-word-0"/>
          <p:cNvSpPr/>
          <p:nvPr/>
        </p:nvSpPr>
        <p:spPr>
          <a:xfrm>
            <a:off x="773588" y="8005604"/>
            <a:ext cx="2977355" cy="21941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11" baseline="0" b="0" spc="0" dirty="0">
                <a:solidFill>
                  <a:srgbClr val="576071"/>
                </a:solidFill>
                <a:latin typeface="Liberation Sans"/>
                <a:ea typeface="Liberation Sans"/>
              </a:rPr>
              <a:t>Illustrative figures for a fictional store.</a:t>
            </a:r>
          </a:p>
        </p:txBody>
      </p:sp>
      <p:sp>
        <p:nvSpPr>
          <p:cNvPr id="48" name="added-0-word-0"/>
          <p:cNvSpPr/>
          <p:nvPr/>
        </p:nvSpPr>
        <p:spPr>
          <a:xfrm>
            <a:off x="938577" y="6921307"/>
            <a:ext cx="173198" cy="32892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182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1</a:t>
            </a:r>
          </a:p>
        </p:txBody>
      </p:sp>
      <p:sp>
        <p:nvSpPr>
          <p:cNvPr id="49" name="added-1-word-0"/>
          <p:cNvSpPr/>
          <p:nvPr/>
        </p:nvSpPr>
        <p:spPr>
          <a:xfrm>
            <a:off x="5519733" y="6924894"/>
            <a:ext cx="171055" cy="32461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152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2</a:t>
            </a:r>
          </a:p>
        </p:txBody>
      </p:sp>
      <p:sp>
        <p:nvSpPr>
          <p:cNvPr id="50" name="added-2-word-0"/>
          <p:cNvSpPr/>
          <p:nvPr/>
        </p:nvSpPr>
        <p:spPr>
          <a:xfrm>
            <a:off x="10093682" y="6924219"/>
            <a:ext cx="172803" cy="32812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177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2026-10-16T10:13:08Z</dcterms:created>
  <dcterms:modified xsi:type="dcterms:W3CDTF">2026-10-16T10:13:08Z</dcterms:modified>
</cp:coreProperties>
</file>